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3" r:id="rId5"/>
    <p:sldMasterId id="2147484139" r:id="rId6"/>
    <p:sldMasterId id="2147484151" r:id="rId7"/>
    <p:sldMasterId id="2147484163" r:id="rId8"/>
    <p:sldMasterId id="2147484711" r:id="rId9"/>
    <p:sldMasterId id="2147484723" r:id="rId10"/>
  </p:sldMasterIdLst>
  <p:handoutMasterIdLst>
    <p:handoutMasterId r:id="rId18"/>
  </p:handoutMasterIdLst>
  <p:sldIdLst>
    <p:sldId id="286" r:id="rId11"/>
    <p:sldId id="271" r:id="rId12"/>
    <p:sldId id="281" r:id="rId13"/>
    <p:sldId id="282" r:id="rId14"/>
    <p:sldId id="283" r:id="rId15"/>
    <p:sldId id="285" r:id="rId16"/>
    <p:sldId id="28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B2B2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E86CF5-FE70-4A3B-9EE1-2356BE6AD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53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A48C-AEC0-414C-AAB8-3AC005181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B3A97-0CC9-4440-89F9-115CCFE9D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2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E8EC8-6684-45D3-9FFC-A9E684C8B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32BE-9B75-4269-9063-FFB58A795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66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85B53-FA2D-4DC4-9702-4FC7A253D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09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8C7AC-AC45-4315-B2BF-B4AE5227D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55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6E803-859D-455F-A15F-D16C493F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75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EE4-0A76-4BFE-BB91-8AE1C45C5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66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504C7-5B86-4824-BACF-0AB00A67C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48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77C1B-865E-4881-9C88-6D5A0AFE2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44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65FC7-3D9A-42B6-A995-B399738F5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4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F9A6-624E-47C3-96B1-E50092B05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30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FF7E-870E-41B2-B105-BDD47E02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51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33F07-9CFB-4F86-A54E-766D600CA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75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12B18-D19A-49B1-AF88-1A76DA1F9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989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23FDA-67ED-4716-B4F5-7AAB47780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373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D423-A1E2-4961-BAE3-FF064E6AB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44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BEA58-272F-4980-88DC-AD526A1C2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433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23534-279E-4352-B6E1-B6CF65AC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516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9D3F4-4284-4A73-B771-9F334362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946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3B5A-1D3D-4C8C-9E71-F353AD618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41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71FAB-4A02-4683-8977-A86D7B865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2950-7509-45C9-BE61-3FA58DB88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54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85D05-FEE0-4EA3-9BDE-726C9FF26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158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9460-6879-41B6-8561-8A5AA2268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69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8C8BB-38C7-4D87-AA9A-2BD6625B2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45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1464-6301-4CAF-BF05-88F27825E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90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BEE12-C535-4676-BDF5-BEFB01B46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700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5774D-3231-410A-ADF7-9B916F322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3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480A-0BA0-4F6E-A9BC-8C1FE3C88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336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730E1-725D-41B5-9385-24A10CA48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66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58F4-E68B-4E6E-BBEE-6986EA78B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921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214D9-1DC6-403D-A11E-76F938DC4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3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A7AE4-C050-4618-9CE8-424ADCFEC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518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C9580-59F4-4A35-A6B5-E99C7F859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66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F169A-291B-45B5-B7F6-D082B05F2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521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33E91-AD22-41C2-BAA1-291876A05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16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9D1B5-4B1A-4EFB-9CA0-5DCCA6EC0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546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9DE96-44AE-4B17-BE87-FC2656F8F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276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BAB5D-D50F-4738-B5E7-6787B7832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21027"/>
      </p:ext>
    </p:extLst>
  </p:cSld>
  <p:clrMapOvr>
    <a:masterClrMapping/>
  </p:clrMapOvr>
  <p:transition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FFD21-F709-4B5E-B3F1-0A350E998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36415"/>
      </p:ext>
    </p:extLst>
  </p:cSld>
  <p:clrMapOvr>
    <a:masterClrMapping/>
  </p:clrMapOvr>
  <p:transition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B341A-79BE-4716-B78C-541F9A60E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30308"/>
      </p:ext>
    </p:extLst>
  </p:cSld>
  <p:clrMapOvr>
    <a:masterClrMapping/>
  </p:clrMapOvr>
  <p:transition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E7EF-ED5A-4E17-BF35-488B8163C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84228"/>
      </p:ext>
    </p:extLst>
  </p:cSld>
  <p:clrMapOvr>
    <a:masterClrMapping/>
  </p:clrMapOvr>
  <p:transition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B6D76-DEFE-4B1D-B94B-F1D1E9BBC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4979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F6BDB-C531-466C-AE50-16D9AE4A6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11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BB12-6883-44F8-B02A-284D2C17D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0765"/>
      </p:ext>
    </p:extLst>
  </p:cSld>
  <p:clrMapOvr>
    <a:masterClrMapping/>
  </p:clrMapOvr>
  <p:transition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58EBD-CE87-493D-A64F-963E99EB8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91975"/>
      </p:ext>
    </p:extLst>
  </p:cSld>
  <p:clrMapOvr>
    <a:masterClrMapping/>
  </p:clrMapOvr>
  <p:transition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97E84-6F4F-46F2-86E2-C3F1CB9EA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79580"/>
      </p:ext>
    </p:extLst>
  </p:cSld>
  <p:clrMapOvr>
    <a:masterClrMapping/>
  </p:clrMapOvr>
  <p:transition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21C82-C436-40CB-B0C9-687944105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14198"/>
      </p:ext>
    </p:extLst>
  </p:cSld>
  <p:clrMapOvr>
    <a:masterClrMapping/>
  </p:clrMapOvr>
  <p:transition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09292-4FCB-4275-B14B-66ED3092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75896"/>
      </p:ext>
    </p:extLst>
  </p:cSld>
  <p:clrMapOvr>
    <a:masterClrMapping/>
  </p:clrMapOvr>
  <p:transition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FE51A-0CF1-4CDC-B651-D76F78A35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47037"/>
      </p:ext>
    </p:extLst>
  </p:cSld>
  <p:clrMapOvr>
    <a:masterClrMapping/>
  </p:clrMapOvr>
  <p:transition>
    <p:rand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F9A6-624E-47C3-96B1-E50092B05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30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2950-7509-45C9-BE61-3FA58DB88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54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A7AE4-C050-4618-9CE8-424ADCFEC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518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F6BDB-C531-466C-AE50-16D9AE4A6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7AFC-608A-4DD3-991F-6F02F7D45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322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7AFC-608A-4DD3-991F-6F02F7D45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322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0012E-01E9-465D-A09A-F1C5C1D34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6529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4E808-8069-4F62-A5DB-F3CC4BF46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723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5D8D6-547C-42F9-90F5-483EB6E68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09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B3A97-0CC9-4440-89F9-115CCFE9D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276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E8EC8-6684-45D3-9FFC-A9E684C8B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29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F9A6-624E-47C3-96B1-E50092B05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302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2950-7509-45C9-BE61-3FA58DB88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54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A7AE4-C050-4618-9CE8-424ADCFEC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518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F6BDB-C531-466C-AE50-16D9AE4A6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0012E-01E9-465D-A09A-F1C5C1D34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652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7AFC-608A-4DD3-991F-6F02F7D45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322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0012E-01E9-465D-A09A-F1C5C1D34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652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4E808-8069-4F62-A5DB-F3CC4BF46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723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5D8D6-547C-42F9-90F5-483EB6E68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094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B3A97-0CC9-4440-89F9-115CCFE9D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276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E8EC8-6684-45D3-9FFC-A9E684C8B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4E808-8069-4F62-A5DB-F3CC4BF46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7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5D8D6-547C-42F9-90F5-483EB6E68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0CEB75-B81A-44EB-B685-6DA15F4CD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9DFF22-F14E-4E41-896F-486900F66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6" r:id="rId1"/>
    <p:sldLayoutId id="2147484667" r:id="rId2"/>
    <p:sldLayoutId id="2147484668" r:id="rId3"/>
    <p:sldLayoutId id="2147484669" r:id="rId4"/>
    <p:sldLayoutId id="2147484670" r:id="rId5"/>
    <p:sldLayoutId id="2147484671" r:id="rId6"/>
    <p:sldLayoutId id="2147484672" r:id="rId7"/>
    <p:sldLayoutId id="2147484673" r:id="rId8"/>
    <p:sldLayoutId id="2147484674" r:id="rId9"/>
    <p:sldLayoutId id="2147484675" r:id="rId10"/>
    <p:sldLayoutId id="2147484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CCCCFF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5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5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5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37B1109-77C5-4F7E-A70F-5753353D1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7" r:id="rId1"/>
    <p:sldLayoutId id="2147484678" r:id="rId2"/>
    <p:sldLayoutId id="2147484679" r:id="rId3"/>
    <p:sldLayoutId id="2147484680" r:id="rId4"/>
    <p:sldLayoutId id="2147484681" r:id="rId5"/>
    <p:sldLayoutId id="2147484682" r:id="rId6"/>
    <p:sldLayoutId id="2147484683" r:id="rId7"/>
    <p:sldLayoutId id="2147484684" r:id="rId8"/>
    <p:sldLayoutId id="2147484685" r:id="rId9"/>
    <p:sldLayoutId id="2147484686" r:id="rId10"/>
    <p:sldLayoutId id="2147484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D79C4ED-44A6-4042-9294-8986D6093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8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3300"/>
            </a:gs>
            <a:gs pos="50000">
              <a:schemeClr val="bg1"/>
            </a:gs>
            <a:gs pos="100000">
              <a:srgbClr val="CC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3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3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93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DDFDDD4-EA35-4DAA-BACD-766C1A8CE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700" r:id="rId2"/>
    <p:sldLayoutId id="2147484701" r:id="rId3"/>
    <p:sldLayoutId id="2147484702" r:id="rId4"/>
    <p:sldLayoutId id="2147484703" r:id="rId5"/>
    <p:sldLayoutId id="2147484704" r:id="rId6"/>
    <p:sldLayoutId id="2147484705" r:id="rId7"/>
    <p:sldLayoutId id="2147484706" r:id="rId8"/>
    <p:sldLayoutId id="2147484707" r:id="rId9"/>
    <p:sldLayoutId id="2147484708" r:id="rId10"/>
    <p:sldLayoutId id="214748470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3" r:id="rId1"/>
    <p:sldLayoutId id="2147484714" r:id="rId2"/>
    <p:sldLayoutId id="2147484715" r:id="rId3"/>
    <p:sldLayoutId id="2147484716" r:id="rId4"/>
    <p:sldLayoutId id="2147484717" r:id="rId5"/>
    <p:sldLayoutId id="2147484718" r:id="rId6"/>
    <p:sldLayoutId id="2147484719" r:id="rId7"/>
    <p:sldLayoutId id="2147484720" r:id="rId8"/>
    <p:sldLayoutId id="2147484721" r:id="rId9"/>
    <p:sldLayoutId id="214748472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5" r:id="rId1"/>
    <p:sldLayoutId id="2147484726" r:id="rId2"/>
    <p:sldLayoutId id="2147484727" r:id="rId3"/>
    <p:sldLayoutId id="2147484728" r:id="rId4"/>
    <p:sldLayoutId id="2147484729" r:id="rId5"/>
    <p:sldLayoutId id="2147484730" r:id="rId6"/>
    <p:sldLayoutId id="2147484731" r:id="rId7"/>
    <p:sldLayoutId id="2147484732" r:id="rId8"/>
    <p:sldLayoutId id="2147484733" r:id="rId9"/>
    <p:sldLayoutId id="214748473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60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Warm-Up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3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Write the verbal phrase as an algebraic expression or equation. Solve if applicable.</a:t>
            </a:r>
          </a:p>
          <a:p>
            <a:pPr algn="l"/>
            <a:endParaRPr lang="en-US" sz="3200" dirty="0" smtClean="0">
              <a:solidFill>
                <a:srgbClr val="FFFFCC"/>
              </a:solidFill>
              <a:latin typeface="Century Gothic" panose="020B0502020202020204" pitchFamily="34" charset="0"/>
            </a:endParaRPr>
          </a:p>
          <a:p>
            <a:pPr marL="742950" indent="-742950" algn="l">
              <a:buAutoNum type="arabicPeriod"/>
            </a:pPr>
            <a:r>
              <a:rPr lang="en-US" sz="3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Seven squared increased by a number</a:t>
            </a:r>
          </a:p>
          <a:p>
            <a:pPr marL="742950" indent="-742950" algn="l">
              <a:buAutoNum type="arabicPeriod"/>
            </a:pPr>
            <a:endParaRPr lang="en-US" sz="3200" dirty="0" smtClean="0">
              <a:solidFill>
                <a:srgbClr val="FFFFCC"/>
              </a:solidFill>
              <a:latin typeface="Century Gothic" panose="020B0502020202020204" pitchFamily="34" charset="0"/>
            </a:endParaRPr>
          </a:p>
          <a:p>
            <a:pPr marL="742950" indent="-742950" algn="l">
              <a:buAutoNum type="arabicPeriod"/>
            </a:pPr>
            <a:r>
              <a:rPr lang="en-US" sz="3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The difference of four times a number and seven is nine.</a:t>
            </a:r>
          </a:p>
          <a:p>
            <a:pPr marL="742950" indent="-742950" algn="l">
              <a:buAutoNum type="arabicPeriod"/>
            </a:pPr>
            <a:endParaRPr lang="en-US" sz="3200" dirty="0" smtClean="0">
              <a:solidFill>
                <a:srgbClr val="FFFFCC"/>
              </a:solidFill>
              <a:latin typeface="Century Gothic" panose="020B0502020202020204" pitchFamily="34" charset="0"/>
            </a:endParaRPr>
          </a:p>
          <a:p>
            <a:pPr marL="742950" indent="-742950" algn="l">
              <a:buAutoNum type="arabicPeriod"/>
            </a:pPr>
            <a:r>
              <a:rPr lang="en-US" sz="3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Twenty-five is the quotient of a number and 3.5.</a:t>
            </a:r>
            <a:endParaRPr lang="en-US" sz="3200" dirty="0">
              <a:solidFill>
                <a:srgbClr val="FFFFCC"/>
              </a:solidFill>
              <a:latin typeface="Century Gothic" panose="020B0502020202020204" pitchFamily="34" charset="0"/>
            </a:endParaRPr>
          </a:p>
          <a:p>
            <a:pPr marL="742950" indent="-742950" algn="l">
              <a:buAutoNum type="arabicPeriod"/>
            </a:pPr>
            <a:endParaRPr lang="en-US" sz="4000" dirty="0" smtClean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GSE Algebra I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1593850"/>
            <a:ext cx="8534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FFCC"/>
                </a:solidFill>
                <a:latin typeface="Century Gothic" panose="020B0502020202020204" pitchFamily="34" charset="0"/>
              </a:rPr>
              <a:t>UNIT QUESTION: Why is it important to understand the relationship between quantities?</a:t>
            </a:r>
          </a:p>
          <a:p>
            <a:pPr eaLnBrk="1" hangingPunct="1"/>
            <a:r>
              <a:rPr lang="en-US">
                <a:solidFill>
                  <a:srgbClr val="FFFFCC"/>
                </a:solidFill>
                <a:latin typeface="Century Gothic" panose="020B0502020202020204" pitchFamily="34" charset="0"/>
              </a:rPr>
              <a:t>Standard: </a:t>
            </a:r>
            <a:r>
              <a:rPr lang="en-US" u="sng">
                <a:solidFill>
                  <a:srgbClr val="FFFFCC"/>
                </a:solidFill>
                <a:latin typeface="Century Gothic" panose="020B0502020202020204" pitchFamily="34" charset="0"/>
              </a:rPr>
              <a:t>MCC9-12.N.Q.1-3, MCC9-12.A.SSE.1, MCC9-12.A.CED.1-4</a:t>
            </a:r>
          </a:p>
          <a:p>
            <a:pPr eaLnBrk="1" hangingPunct="1"/>
            <a:endParaRPr lang="en-US" u="sng">
              <a:solidFill>
                <a:srgbClr val="FFFFCC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en-US" sz="4000">
                <a:solidFill>
                  <a:srgbClr val="FFFFCC"/>
                </a:solidFill>
                <a:latin typeface="Century Gothic" panose="020B0502020202020204" pitchFamily="34" charset="0"/>
              </a:rPr>
              <a:t>Today’s Question:</a:t>
            </a:r>
          </a:p>
          <a:p>
            <a:pPr eaLnBrk="1" hangingPunct="1"/>
            <a:r>
              <a:rPr lang="en-US" sz="4000">
                <a:solidFill>
                  <a:srgbClr val="FFFFCC"/>
                </a:solidFill>
                <a:latin typeface="Century Gothic" panose="020B0502020202020204" pitchFamily="34" charset="0"/>
              </a:rPr>
              <a:t>What steps are used in solving linear equations?</a:t>
            </a:r>
          </a:p>
          <a:p>
            <a:pPr eaLnBrk="1" hangingPunct="1"/>
            <a:r>
              <a:rPr lang="en-US">
                <a:solidFill>
                  <a:srgbClr val="FFFFCC"/>
                </a:solidFill>
                <a:latin typeface="Century Gothic" panose="020B0502020202020204" pitchFamily="34" charset="0"/>
              </a:rPr>
              <a:t>Standard: </a:t>
            </a:r>
            <a:r>
              <a:rPr lang="en-US" u="sng">
                <a:solidFill>
                  <a:srgbClr val="FFFFCC"/>
                </a:solidFill>
                <a:latin typeface="Century Gothic" panose="020B0502020202020204" pitchFamily="34" charset="0"/>
              </a:rPr>
              <a:t>MCC9-12.A.CED.1</a:t>
            </a:r>
          </a:p>
          <a:p>
            <a:pPr eaLnBrk="1" hangingPunct="1"/>
            <a:endParaRPr lang="en-US">
              <a:solidFill>
                <a:srgbClr val="FFFFC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5605463"/>
            <a:ext cx="2590800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462" y="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Quick Review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65125" y="1219200"/>
            <a:ext cx="855027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rgbClr val="FFFFCC"/>
                </a:solidFill>
                <a:latin typeface="Century Gothic" panose="020B0502020202020204" pitchFamily="34" charset="0"/>
              </a:rPr>
              <a:t>1) Substitution                    2) Evaluate</a:t>
            </a:r>
          </a:p>
          <a:p>
            <a:pPr eaLnBrk="1" hangingPunct="1"/>
            <a:endParaRPr lang="en-US" sz="3600" dirty="0">
              <a:solidFill>
                <a:srgbClr val="FFFFCC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en-US" sz="3600" dirty="0">
                <a:solidFill>
                  <a:srgbClr val="FFFFCC"/>
                </a:solidFill>
                <a:latin typeface="Century Gothic" panose="020B0502020202020204" pitchFamily="34" charset="0"/>
              </a:rPr>
              <a:t>   X = 3, y = 2                         2 + 3(8-5)</a:t>
            </a:r>
            <a:r>
              <a:rPr lang="en-US" sz="3600" baseline="30000" dirty="0">
                <a:solidFill>
                  <a:srgbClr val="FFFFCC"/>
                </a:solidFill>
                <a:latin typeface="Century Gothic" panose="020B0502020202020204" pitchFamily="34" charset="0"/>
              </a:rPr>
              <a:t>2</a:t>
            </a:r>
            <a:endParaRPr lang="en-US" sz="3600" dirty="0">
              <a:solidFill>
                <a:srgbClr val="FFFFCC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en-US" sz="3600" dirty="0">
                <a:solidFill>
                  <a:srgbClr val="FFFFCC"/>
                </a:solidFill>
                <a:latin typeface="Century Gothic" panose="020B0502020202020204" pitchFamily="34" charset="0"/>
              </a:rPr>
              <a:t>   </a:t>
            </a:r>
            <a:endParaRPr lang="en-US" sz="3600" dirty="0" smtClean="0">
              <a:solidFill>
                <a:srgbClr val="FFFFCC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    </a:t>
            </a:r>
            <a:r>
              <a:rPr lang="en-US" sz="3600" u="sng" dirty="0">
                <a:solidFill>
                  <a:srgbClr val="FFFFCC"/>
                </a:solidFill>
                <a:latin typeface="Century Gothic" panose="020B0502020202020204" pitchFamily="34" charset="0"/>
              </a:rPr>
              <a:t>45 – 1</a:t>
            </a:r>
          </a:p>
          <a:p>
            <a:pPr eaLnBrk="1" hangingPunct="1"/>
            <a:r>
              <a:rPr lang="en-US" sz="3600" dirty="0">
                <a:solidFill>
                  <a:srgbClr val="FFFFCC"/>
                </a:solidFill>
                <a:latin typeface="Century Gothic" panose="020B0502020202020204" pitchFamily="34" charset="0"/>
              </a:rPr>
              <a:t>    </a:t>
            </a:r>
            <a:r>
              <a:rPr lang="en-US" sz="36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x</a:t>
            </a:r>
            <a:r>
              <a:rPr lang="en-US" sz="3600" baseline="300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2</a:t>
            </a:r>
            <a:r>
              <a:rPr lang="en-US" sz="36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 </a:t>
            </a:r>
            <a:r>
              <a:rPr lang="en-US" sz="3600" dirty="0">
                <a:solidFill>
                  <a:srgbClr val="FFFFCC"/>
                </a:solidFill>
                <a:latin typeface="Century Gothic" panose="020B0502020202020204" pitchFamily="34" charset="0"/>
              </a:rPr>
              <a:t>+ y</a:t>
            </a:r>
          </a:p>
          <a:p>
            <a:pPr eaLnBrk="1" hangingPunct="1"/>
            <a:endParaRPr lang="en-US" sz="3600" dirty="0" smtClean="0">
              <a:solidFill>
                <a:srgbClr val="FFFFCC"/>
              </a:solidFill>
              <a:latin typeface="Century Gothic" panose="020B0502020202020204" pitchFamily="34" charset="0"/>
            </a:endParaRPr>
          </a:p>
          <a:p>
            <a:pPr eaLnBrk="1" hangingPunct="1"/>
            <a:endParaRPr lang="en-US" sz="3600" dirty="0">
              <a:solidFill>
                <a:srgbClr val="FFFFCC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en-US" sz="3600" dirty="0">
                <a:solidFill>
                  <a:srgbClr val="FFFFCC"/>
                </a:solidFill>
                <a:latin typeface="Century Gothic" panose="020B0502020202020204" pitchFamily="34" charset="0"/>
              </a:rPr>
              <a:t>3) Simplify</a:t>
            </a:r>
          </a:p>
          <a:p>
            <a:pPr eaLnBrk="1" hangingPunct="1"/>
            <a:r>
              <a:rPr lang="en-US" sz="3600" dirty="0">
                <a:solidFill>
                  <a:srgbClr val="FFFFCC"/>
                </a:solidFill>
                <a:latin typeface="Century Gothic" panose="020B0502020202020204" pitchFamily="34" charset="0"/>
              </a:rPr>
              <a:t>    - 5 – 4(x – 8) + 3</a:t>
            </a:r>
            <a:endParaRPr lang="en-US" sz="3600" baseline="30000" dirty="0">
              <a:solidFill>
                <a:srgbClr val="FFFFCC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90525" y="76200"/>
            <a:ext cx="8305800" cy="762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3958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entury Gothic" panose="020B0502020202020204" pitchFamily="34" charset="0"/>
                <a:cs typeface="Times New Roman"/>
              </a:rPr>
              <a:t>Solving Multi-step Equations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4800" y="3962400"/>
            <a:ext cx="2514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352800" y="3962400"/>
            <a:ext cx="2514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324600" y="3962400"/>
            <a:ext cx="2514600" cy="2362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04800" y="990600"/>
            <a:ext cx="2514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352800" y="990600"/>
            <a:ext cx="2514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324600" y="990600"/>
            <a:ext cx="25146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8956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8674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895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58674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14478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447800" y="36576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77724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WordArt 16"/>
          <p:cNvSpPr>
            <a:spLocks noChangeArrowheads="1" noChangeShapeType="1" noTextEdit="1"/>
          </p:cNvSpPr>
          <p:nvPr/>
        </p:nvSpPr>
        <p:spPr bwMode="auto">
          <a:xfrm>
            <a:off x="533400" y="4419600"/>
            <a:ext cx="21431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Undo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Add/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Subt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6401" name="WordArt 17"/>
          <p:cNvSpPr>
            <a:spLocks noChangeArrowheads="1" noChangeShapeType="1" noTextEdit="1"/>
          </p:cNvSpPr>
          <p:nvPr/>
        </p:nvSpPr>
        <p:spPr bwMode="auto">
          <a:xfrm>
            <a:off x="3581400" y="4495800"/>
            <a:ext cx="21431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Undo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Multi/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Div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6402" name="WordArt 18"/>
          <p:cNvSpPr>
            <a:spLocks noChangeArrowheads="1" noChangeShapeType="1" noTextEdit="1"/>
          </p:cNvSpPr>
          <p:nvPr/>
        </p:nvSpPr>
        <p:spPr bwMode="auto">
          <a:xfrm>
            <a:off x="6553200" y="4419600"/>
            <a:ext cx="21431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Check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Answer</a:t>
            </a:r>
          </a:p>
        </p:txBody>
      </p:sp>
      <p:sp>
        <p:nvSpPr>
          <p:cNvPr id="16403" name="WordArt 19"/>
          <p:cNvSpPr>
            <a:spLocks noChangeArrowheads="1" noChangeShapeType="1" noTextEdit="1"/>
          </p:cNvSpPr>
          <p:nvPr/>
        </p:nvSpPr>
        <p:spPr bwMode="auto">
          <a:xfrm>
            <a:off x="6553200" y="1143000"/>
            <a:ext cx="214312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Move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variable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on right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to left</a:t>
            </a:r>
          </a:p>
        </p:txBody>
      </p:sp>
      <p:sp>
        <p:nvSpPr>
          <p:cNvPr id="16404" name="WordArt 20"/>
          <p:cNvSpPr>
            <a:spLocks noChangeArrowheads="1" noChangeShapeType="1" noTextEdit="1"/>
          </p:cNvSpPr>
          <p:nvPr/>
        </p:nvSpPr>
        <p:spPr bwMode="auto">
          <a:xfrm>
            <a:off x="533400" y="1066800"/>
            <a:ext cx="214312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Distributive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Property</a:t>
            </a:r>
          </a:p>
        </p:txBody>
      </p:sp>
      <p:sp>
        <p:nvSpPr>
          <p:cNvPr id="16405" name="WordArt 21"/>
          <p:cNvSpPr>
            <a:spLocks noChangeArrowheads="1" noChangeShapeType="1" noTextEdit="1"/>
          </p:cNvSpPr>
          <p:nvPr/>
        </p:nvSpPr>
        <p:spPr bwMode="auto">
          <a:xfrm>
            <a:off x="3505200" y="1143000"/>
            <a:ext cx="214312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Combine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Like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838200" y="1433513"/>
            <a:ext cx="52578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sz="36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2x + 6 = 12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 3(x – 5) = 21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 8x – 2(x + 7)  = 16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174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011668"/>
              </p:ext>
            </p:extLst>
          </p:nvPr>
        </p:nvGraphicFramePr>
        <p:xfrm>
          <a:off x="1639888" y="5105400"/>
          <a:ext cx="1406525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5105400"/>
                        <a:ext cx="1406525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WordArt 2"/>
          <p:cNvSpPr>
            <a:spLocks noGrp="1"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defRPr/>
            </a:pPr>
            <a:r>
              <a:rPr lang="en-US" sz="5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  <a:ea typeface="+mj-ea"/>
                <a:cs typeface="+mj-cs"/>
              </a:rPr>
              <a:t>Equation Practice</a:t>
            </a:r>
          </a:p>
        </p:txBody>
      </p:sp>
      <p:graphicFrame>
        <p:nvGraphicFramePr>
          <p:cNvPr id="174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133853"/>
              </p:ext>
            </p:extLst>
          </p:nvPr>
        </p:nvGraphicFramePr>
        <p:xfrm>
          <a:off x="1639888" y="3962400"/>
          <a:ext cx="1146175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5" imgW="393480" imgH="393480" progId="Equation.DSMT4">
                  <p:embed/>
                </p:oleObj>
              </mc:Choice>
              <mc:Fallback>
                <p:oleObj name="Equation" r:id="rId5" imgW="3934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3962400"/>
                        <a:ext cx="1146175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Solving Inequalities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10084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65532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Solve and graph the solution set of:   2x - 6 &lt; 2</a:t>
            </a:r>
          </a:p>
          <a:p>
            <a:pPr eaLnBrk="1" hangingPunct="1">
              <a:buFontTx/>
              <a:buNone/>
              <a:defRPr/>
            </a:pPr>
            <a:endParaRPr lang="en-US" sz="3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710085" name="Rectangle 5"/>
          <p:cNvSpPr>
            <a:spLocks noChangeArrowheads="1"/>
          </p:cNvSpPr>
          <p:nvPr/>
        </p:nvSpPr>
        <p:spPr bwMode="auto">
          <a:xfrm>
            <a:off x="6858000" y="2362200"/>
            <a:ext cx="13837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2x - 6 &lt; 2</a:t>
            </a:r>
            <a:b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</a:b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10086" name="Rectangle 6"/>
          <p:cNvSpPr>
            <a:spLocks noChangeArrowheads="1"/>
          </p:cNvSpPr>
          <p:nvPr/>
        </p:nvSpPr>
        <p:spPr bwMode="auto">
          <a:xfrm>
            <a:off x="7010400" y="28956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2x &lt; 8</a:t>
            </a:r>
          </a:p>
        </p:txBody>
      </p:sp>
      <p:sp>
        <p:nvSpPr>
          <p:cNvPr id="1710087" name="Rectangle 7"/>
          <p:cNvSpPr>
            <a:spLocks noChangeArrowheads="1"/>
          </p:cNvSpPr>
          <p:nvPr/>
        </p:nvSpPr>
        <p:spPr bwMode="auto">
          <a:xfrm>
            <a:off x="7162800" y="3505200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x &lt; 4</a:t>
            </a:r>
          </a:p>
        </p:txBody>
      </p:sp>
      <p:pic>
        <p:nvPicPr>
          <p:cNvPr id="1710088" name="Picture 8" descr="Grap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5905500"/>
            <a:ext cx="22669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4400" y="3279775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Add 6 to both sides.</a:t>
            </a:r>
          </a:p>
          <a:p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Divide both sides by 2.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28688" y="4648200"/>
            <a:ext cx="5257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Open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circle at 4, since x can not equal 4, and an arrow to the left, because we want values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less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than 4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  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085" grpId="0"/>
      <p:bldP spid="1710086" grpId="0"/>
      <p:bldP spid="1710087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0" y="28194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en-US" sz="40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Worksheet</a:t>
            </a:r>
            <a:endParaRPr lang="en-US" sz="40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7412" name="WordArt 2"/>
          <p:cNvSpPr>
            <a:spLocks noGrp="1"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defRPr/>
            </a:pP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 panose="020B0502020202020204" pitchFamily="34" charset="0"/>
                <a:ea typeface="+mj-ea"/>
                <a:cs typeface="+mj-cs"/>
              </a:rPr>
              <a:t>Classwork/Homework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53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6" ma:contentTypeDescription="Create a new document." ma:contentTypeScope="" ma:versionID="7232cd58fafaefac3bb496f07e91dbe2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9476c91eb7b1f9db31097670bdae78a4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146207-97DA-4E21-A316-9B9308AE2D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D3C40A-F094-4827-A0AD-D629FA3A59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4786D8-5A52-45A6-9D91-CD9F53F27BC7}">
  <ds:schemaRefs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c49f9e5e-7762-4f3d-8ddf-a23f8862d4c3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64889cd-278b-42e2-97bf-df38317c9b9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232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Century Gothic</vt:lpstr>
      <vt:lpstr>Comic Sans MS</vt:lpstr>
      <vt:lpstr>Times New Roman</vt:lpstr>
      <vt:lpstr>Default Design</vt:lpstr>
      <vt:lpstr>2_Default Design</vt:lpstr>
      <vt:lpstr>1_Default Design</vt:lpstr>
      <vt:lpstr>3_Default Design</vt:lpstr>
      <vt:lpstr>4_Default Design</vt:lpstr>
      <vt:lpstr>iRespondQuestionMaster</vt:lpstr>
      <vt:lpstr>iRespondGraphMaster</vt:lpstr>
      <vt:lpstr>Equation</vt:lpstr>
      <vt:lpstr>Warm-Up</vt:lpstr>
      <vt:lpstr>GSE Algebra I</vt:lpstr>
      <vt:lpstr>Quick Review</vt:lpstr>
      <vt:lpstr>PowerPoint Presentation</vt:lpstr>
      <vt:lpstr>PowerPoint Presentation</vt:lpstr>
      <vt:lpstr>Solving Inequalities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 Period 1</dc:title>
  <dc:creator>Cobb County School District</dc:creator>
  <cp:lastModifiedBy>Kelly Wiggins</cp:lastModifiedBy>
  <cp:revision>53</cp:revision>
  <dcterms:created xsi:type="dcterms:W3CDTF">2008-08-05T21:25:53Z</dcterms:created>
  <dcterms:modified xsi:type="dcterms:W3CDTF">2019-01-04T04:00:35Z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ContentTypeId">
    <vt:lpwstr>0x01010071B6C81691DF5C4AB3737C0AAE29BFAF</vt:lpwstr>
  </property>
</Properties>
</file>