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  <p:sldMasterId id="2147483744" r:id="rId3"/>
  </p:sldMasterIdLst>
  <p:sldIdLst>
    <p:sldId id="257" r:id="rId4"/>
    <p:sldId id="258" r:id="rId5"/>
    <p:sldId id="256" r:id="rId6"/>
    <p:sldId id="259" r:id="rId7"/>
    <p:sldId id="271" r:id="rId8"/>
    <p:sldId id="260" r:id="rId9"/>
    <p:sldId id="265" r:id="rId10"/>
    <p:sldId id="266" r:id="rId11"/>
    <p:sldId id="261" r:id="rId12"/>
    <p:sldId id="267" r:id="rId13"/>
    <p:sldId id="268" r:id="rId14"/>
    <p:sldId id="275" r:id="rId15"/>
    <p:sldId id="262" r:id="rId16"/>
    <p:sldId id="269" r:id="rId17"/>
    <p:sldId id="270" r:id="rId18"/>
    <p:sldId id="263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24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0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7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0175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86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73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43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70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27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2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10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616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267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9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66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40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26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503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59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6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57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8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52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347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7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50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5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4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2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8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B628F53-BEED-4219-AEAE-749773C4830F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21CDB-6C14-4647-A383-0FAD18F6AE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3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44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3F9FE-EB93-4A44-AA1A-F956C5CD461D}" type="datetimeFigureOut">
              <a:rPr lang="en-US" smtClean="0"/>
              <a:t>8/17/2017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D7394-860B-4571-BAF0-407684CE1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1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46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nlvm.usu.edu/en/nav/frames_asid_300_g_4_t_3.html?open=activities" TargetMode="Externa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6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png"/><Relationship Id="rId4" Type="http://schemas.openxmlformats.org/officeDocument/2006/relationships/image" Target="../media/image1.wmf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Warm up</a:t>
            </a:r>
            <a:endParaRPr lang="en-US" sz="6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Reflect C(-5, -3) over the y-axis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Reflect D(2, -4) over the x-axis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Reflect E(-12, 4) over y = -x.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>
            <a:normAutofit fontScale="90000"/>
          </a:bodyPr>
          <a:lstStyle/>
          <a:p>
            <a:r>
              <a:rPr lang="en-US" sz="3800" dirty="0"/>
              <a:t>Rotate 90° </a:t>
            </a:r>
            <a:r>
              <a:rPr lang="en-US" sz="3800" dirty="0" smtClean="0"/>
              <a:t>counterclockwise</a:t>
            </a:r>
            <a:br>
              <a:rPr lang="en-US" sz="3800" dirty="0" smtClean="0"/>
            </a:br>
            <a:r>
              <a:rPr lang="en-US" sz="3800" dirty="0" smtClean="0"/>
              <a:t>about </a:t>
            </a:r>
            <a:r>
              <a:rPr lang="en-US" sz="3800" dirty="0"/>
              <a:t>the origin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172884"/>
              </p:ext>
            </p:extLst>
          </p:nvPr>
        </p:nvGraphicFramePr>
        <p:xfrm>
          <a:off x="838200" y="2133600"/>
          <a:ext cx="7570788" cy="32927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" imgW="1663560" imgH="723600" progId="Equation.DSMT4">
                  <p:embed/>
                </p:oleObj>
              </mc:Choice>
              <mc:Fallback>
                <p:oleObj name="Equation" r:id="rId3" imgW="166356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7570788" cy="3292709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946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722" y="1905000"/>
            <a:ext cx="4560277" cy="4572000"/>
            <a:chOff x="0" y="679938"/>
            <a:chExt cx="4560277" cy="4572000"/>
          </a:xfrm>
        </p:grpSpPr>
        <p:pic>
          <p:nvPicPr>
            <p:cNvPr id="17410" name="Picture 2" descr="[image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2" t="7033" r="7363" b="7253"/>
            <a:stretch/>
          </p:blipFill>
          <p:spPr bwMode="auto">
            <a:xfrm>
              <a:off x="0" y="679938"/>
              <a:ext cx="4560277" cy="457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11" name="Freeform 3"/>
            <p:cNvSpPr>
              <a:spLocks/>
            </p:cNvSpPr>
            <p:nvPr/>
          </p:nvSpPr>
          <p:spPr bwMode="auto">
            <a:xfrm>
              <a:off x="990600" y="1905000"/>
              <a:ext cx="1295400" cy="1524000"/>
            </a:xfrm>
            <a:custGeom>
              <a:avLst/>
              <a:gdLst>
                <a:gd name="T0" fmla="*/ 816 w 816"/>
                <a:gd name="T1" fmla="*/ 384 h 960"/>
                <a:gd name="T2" fmla="*/ 432 w 816"/>
                <a:gd name="T3" fmla="*/ 960 h 960"/>
                <a:gd name="T4" fmla="*/ 0 w 816"/>
                <a:gd name="T5" fmla="*/ 0 h 960"/>
                <a:gd name="T6" fmla="*/ 816 w 816"/>
                <a:gd name="T7" fmla="*/ 384 h 9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6" h="960">
                  <a:moveTo>
                    <a:pt x="816" y="384"/>
                  </a:moveTo>
                  <a:lnTo>
                    <a:pt x="432" y="960"/>
                  </a:lnTo>
                  <a:lnTo>
                    <a:pt x="0" y="0"/>
                  </a:lnTo>
                  <a:lnTo>
                    <a:pt x="816" y="384"/>
                  </a:lnTo>
                  <a:close/>
                </a:path>
              </a:pathLst>
            </a:custGeom>
            <a:noFill/>
            <a:ln w="19050" cmpd="sng">
              <a:solidFill>
                <a:srgbClr val="0000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>
            <a:normAutofit fontScale="90000"/>
          </a:bodyPr>
          <a:lstStyle/>
          <a:p>
            <a:r>
              <a:rPr lang="en-US" sz="3800" dirty="0"/>
              <a:t>Rotate 90° </a:t>
            </a:r>
            <a:r>
              <a:rPr lang="en-US" sz="3800" dirty="0" smtClean="0"/>
              <a:t>counterclockwise</a:t>
            </a:r>
            <a:br>
              <a:rPr lang="en-US" sz="3800" dirty="0" smtClean="0"/>
            </a:br>
            <a:r>
              <a:rPr lang="en-US" sz="3800" dirty="0" smtClean="0"/>
              <a:t>about </a:t>
            </a:r>
            <a:r>
              <a:rPr lang="en-US" sz="3800" dirty="0"/>
              <a:t>the origin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0378280"/>
              </p:ext>
            </p:extLst>
          </p:nvPr>
        </p:nvGraphicFramePr>
        <p:xfrm>
          <a:off x="4428209" y="2132013"/>
          <a:ext cx="4173123" cy="22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4" imgW="1485720" imgH="787320" progId="Equation.DSMT4">
                  <p:embed/>
                </p:oleObj>
              </mc:Choice>
              <mc:Fallback>
                <p:oleObj name="Equation" r:id="rId4" imgW="1485720" imgH="787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8209" y="2132013"/>
                        <a:ext cx="4173123" cy="221138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3171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sz="2800" dirty="0" smtClean="0"/>
              <a:t>Rotate </a:t>
            </a:r>
            <a:r>
              <a:rPr lang="en-US" sz="2800" dirty="0"/>
              <a:t>270</a:t>
            </a:r>
            <a:r>
              <a:rPr lang="en-US" sz="2800" dirty="0">
                <a:sym typeface="Symbol"/>
              </a:rPr>
              <a:t></a:t>
            </a:r>
            <a:r>
              <a:rPr lang="en-US" sz="2800" dirty="0"/>
              <a:t> Counterclockwise about the </a:t>
            </a:r>
            <a:r>
              <a:rPr lang="en-US" sz="2800" dirty="0" smtClean="0"/>
              <a:t>Origin:</a:t>
            </a:r>
            <a:endParaRPr lang="en-US" sz="2800" dirty="0"/>
          </a:p>
          <a:p>
            <a:pPr marL="0" lvl="0" indent="0">
              <a:buNone/>
            </a:pPr>
            <a:r>
              <a:rPr lang="en-US" b="1" dirty="0" smtClean="0"/>
              <a:t>Same </a:t>
            </a:r>
            <a:r>
              <a:rPr lang="en-US" b="1" dirty="0"/>
              <a:t>as  </a:t>
            </a:r>
            <a:r>
              <a:rPr lang="en-US" b="1" dirty="0" smtClean="0"/>
              <a:t>_________  </a:t>
            </a:r>
            <a:r>
              <a:rPr lang="en-US" b="1" dirty="0"/>
              <a:t>Rule :  </a:t>
            </a:r>
            <a:r>
              <a:rPr lang="en-US" b="1" dirty="0" smtClean="0"/>
              <a:t>_______________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56613"/>
            <a:ext cx="3447288" cy="329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057400" y="1981200"/>
                <a:ext cx="215188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FF0000"/>
                          </a:solidFill>
                          <a:latin typeface="Cambria Math"/>
                        </a:rPr>
                        <m:t>90°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/>
                        </a:rPr>
                        <m:t>𝐶𝑊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1981200"/>
                <a:ext cx="2151888" cy="70788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5410200" y="1978118"/>
          <a:ext cx="3405187" cy="841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5" imgW="1028520" imgH="253800" progId="Equation.DSMT4">
                  <p:embed/>
                </p:oleObj>
              </mc:Choice>
              <mc:Fallback>
                <p:oleObj name="Equation" r:id="rId5" imgW="1028520" imgH="253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978118"/>
                        <a:ext cx="3405187" cy="841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874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Rotate 180</a:t>
            </a:r>
            <a:r>
              <a:rPr lang="en-US" dirty="0" smtClean="0">
                <a:sym typeface="Symbol"/>
              </a:rPr>
              <a:t></a:t>
            </a:r>
            <a:r>
              <a:rPr lang="en-US" dirty="0">
                <a:sym typeface="Symbol"/>
              </a:rPr>
              <a:t> </a:t>
            </a:r>
            <a:r>
              <a:rPr lang="en-US" dirty="0" smtClean="0"/>
              <a:t>about the Origin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ONLY Change the signs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54137"/>
              </p:ext>
            </p:extLst>
          </p:nvPr>
        </p:nvGraphicFramePr>
        <p:xfrm>
          <a:off x="366713" y="2667000"/>
          <a:ext cx="8137525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1130040" imgH="253800" progId="Equation.DSMT4">
                  <p:embed/>
                </p:oleObj>
              </mc:Choice>
              <mc:Fallback>
                <p:oleObj name="Equation" r:id="rId3" imgW="1130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713" y="2667000"/>
                        <a:ext cx="8137525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824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/>
          <a:lstStyle/>
          <a:p>
            <a:r>
              <a:rPr lang="en-US"/>
              <a:t>Rotate 180° about the origin</a:t>
            </a:r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6487513"/>
              </p:ext>
            </p:extLst>
          </p:nvPr>
        </p:nvGraphicFramePr>
        <p:xfrm>
          <a:off x="838200" y="1981200"/>
          <a:ext cx="6470650" cy="325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1917360" imgH="965160" progId="Equation.DSMT4">
                  <p:embed/>
                </p:oleObj>
              </mc:Choice>
              <mc:Fallback>
                <p:oleObj name="Equation" r:id="rId3" imgW="191736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81200"/>
                        <a:ext cx="6470650" cy="325437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998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862" y="1524000"/>
            <a:ext cx="4560277" cy="4478215"/>
            <a:chOff x="0" y="750276"/>
            <a:chExt cx="4560277" cy="4478215"/>
          </a:xfrm>
        </p:grpSpPr>
        <p:pic>
          <p:nvPicPr>
            <p:cNvPr id="22530" name="Picture 2" descr="[image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3" t="8352" r="7363" b="7692"/>
            <a:stretch/>
          </p:blipFill>
          <p:spPr bwMode="auto">
            <a:xfrm>
              <a:off x="0" y="750276"/>
              <a:ext cx="4560277" cy="44782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1" name="Rectangle 3"/>
            <p:cNvSpPr>
              <a:spLocks noChangeArrowheads="1"/>
            </p:cNvSpPr>
            <p:nvPr/>
          </p:nvSpPr>
          <p:spPr bwMode="auto">
            <a:xfrm>
              <a:off x="609600" y="3416300"/>
              <a:ext cx="1241425" cy="1447800"/>
            </a:xfrm>
            <a:prstGeom prst="rect">
              <a:avLst/>
            </a:prstGeom>
            <a:noFill/>
            <a:ln w="38100">
              <a:solidFill>
                <a:srgbClr val="9900CC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solidFill>
            <a:srgbClr val="0070C0"/>
          </a:solidFill>
          <a:ln/>
        </p:spPr>
        <p:txBody>
          <a:bodyPr/>
          <a:lstStyle/>
          <a:p>
            <a:r>
              <a:rPr lang="en-US"/>
              <a:t>Rotate 180° about the origin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535526"/>
              </p:ext>
            </p:extLst>
          </p:nvPr>
        </p:nvGraphicFramePr>
        <p:xfrm>
          <a:off x="4566139" y="1828801"/>
          <a:ext cx="3538048" cy="2456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4" imgW="1498320" imgH="1041120" progId="Equation.DSMT4">
                  <p:embed/>
                </p:oleObj>
              </mc:Choice>
              <mc:Fallback>
                <p:oleObj name="Equation" r:id="rId4" imgW="1498320" imgH="1041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6139" y="1828801"/>
                        <a:ext cx="3538048" cy="2456084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5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tx2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51025"/>
          </a:xfrm>
          <a:ln w="57150"/>
        </p:spPr>
        <p:txBody>
          <a:bodyPr>
            <a:noAutofit/>
          </a:bodyPr>
          <a:lstStyle/>
          <a:p>
            <a:r>
              <a:rPr lang="en-US" sz="9600" dirty="0" smtClean="0"/>
              <a:t>Classwork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670174"/>
            <a:ext cx="6400800" cy="1978025"/>
          </a:xfrm>
          <a:solidFill>
            <a:schemeClr val="tx2">
              <a:lumMod val="75000"/>
            </a:schemeClr>
          </a:solidFill>
        </p:spPr>
        <p:txBody>
          <a:bodyPr>
            <a:normAutofit fontScale="92500"/>
          </a:bodyPr>
          <a:lstStyle/>
          <a:p>
            <a:r>
              <a:rPr lang="en-US" sz="6000" dirty="0" smtClean="0"/>
              <a:t>Rotations Practice Worksheet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541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851025"/>
          </a:xfrm>
          <a:ln w="57150"/>
        </p:spPr>
        <p:txBody>
          <a:bodyPr>
            <a:noAutofit/>
          </a:bodyPr>
          <a:lstStyle/>
          <a:p>
            <a:r>
              <a:rPr lang="en-US" sz="9600" dirty="0" smtClean="0"/>
              <a:t>Homework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978025"/>
          </a:xfrm>
          <a:solidFill>
            <a:schemeClr val="accent4">
              <a:lumMod val="75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n-US" sz="6000" dirty="0" smtClean="0"/>
              <a:t>Mixed Transformations  HW Worksheet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9582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0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Skills Check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dirty="0" smtClean="0"/>
              <a:t>Are you ready?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2594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2286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Rotations</a:t>
            </a:r>
            <a:endParaRPr lang="en-US" sz="9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06770" y="3385283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Let’s discover the rules using the </a:t>
            </a:r>
            <a:r>
              <a:rPr lang="en-US" dirty="0" err="1" smtClean="0">
                <a:solidFill>
                  <a:srgbClr val="FF0000"/>
                </a:solidFill>
              </a:rPr>
              <a:t>manipulatives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19500" y="4833517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Rotations Link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6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282575"/>
            <a:ext cx="8458200" cy="1165225"/>
          </a:xfrm>
          <a:ln w="57150"/>
        </p:spPr>
        <p:txBody>
          <a:bodyPr>
            <a:noAutofit/>
          </a:bodyPr>
          <a:lstStyle/>
          <a:p>
            <a:r>
              <a:rPr lang="en-US" sz="6600" dirty="0" smtClean="0"/>
              <a:t>Degrees of Rotation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686800" cy="495300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Let’s compare Clockwise and Counterclockwise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509838" y="2970213"/>
          <a:ext cx="4430712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3" imgW="1498320" imgH="203040" progId="Equation.DSMT4">
                  <p:embed/>
                </p:oleObj>
              </mc:Choice>
              <mc:Fallback>
                <p:oleObj name="Equation" r:id="rId3" imgW="149832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2970213"/>
                        <a:ext cx="4430712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2189163" y="5572125"/>
          <a:ext cx="4768850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5" imgW="1612800" imgH="203040" progId="Equation.DSMT4">
                  <p:embed/>
                </p:oleObj>
              </mc:Choice>
              <mc:Fallback>
                <p:oleObj name="Equation" r:id="rId5" imgW="1612800" imgH="20304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9163" y="5572125"/>
                        <a:ext cx="4768850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2284413" y="4276725"/>
          <a:ext cx="4694237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7" imgW="1587240" imgH="203040" progId="Equation.DSMT4">
                  <p:embed/>
                </p:oleObj>
              </mc:Choice>
              <mc:Fallback>
                <p:oleObj name="Equation" r:id="rId7" imgW="1587240" imgH="20304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4276725"/>
                        <a:ext cx="4694237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59351" y="5410200"/>
                <a:ext cx="207484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FF0000"/>
                          </a:solidFill>
                          <a:latin typeface="Cambria Math"/>
                        </a:rPr>
                        <m:t>90°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9351" y="5410200"/>
                <a:ext cx="2074849" cy="707886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783151" y="4092714"/>
                <a:ext cx="207484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FF0000"/>
                          </a:solidFill>
                          <a:latin typeface="Cambria Math"/>
                        </a:rPr>
                        <m:t>1</m:t>
                      </m:r>
                      <m:r>
                        <a:rPr lang="en-US" sz="4000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8</m:t>
                      </m:r>
                      <m:r>
                        <a:rPr lang="en-US" sz="4000" smtClean="0">
                          <a:solidFill>
                            <a:srgbClr val="FF0000"/>
                          </a:solidFill>
                          <a:latin typeface="Cambria Math"/>
                        </a:rPr>
                        <m:t>0°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𝐶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/>
                        </a:rPr>
                        <m:t>𝑊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3151" y="4092714"/>
                <a:ext cx="2074849" cy="707886"/>
              </a:xfrm>
              <a:prstGeom prst="rect">
                <a:avLst/>
              </a:prstGeom>
              <a:blipFill rotWithShape="1">
                <a:blip r:embed="rId10"/>
                <a:stretch>
                  <a:fillRect r="-6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724400" y="2797314"/>
                <a:ext cx="2074849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0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sz="40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0°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4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4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4000" dirty="0">
                  <a:solidFill>
                    <a:srgbClr val="FF000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797314"/>
                <a:ext cx="2074849" cy="707886"/>
              </a:xfrm>
              <a:prstGeom prst="rect">
                <a:avLst/>
              </a:prstGeom>
              <a:blipFill rotWithShape="1">
                <a:blip r:embed="rId11"/>
                <a:stretch>
                  <a:fillRect r="-6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874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Rotate 90</a:t>
            </a:r>
            <a:r>
              <a:rPr lang="en-US" sz="6000" dirty="0" smtClean="0">
                <a:sym typeface="Symbol"/>
              </a:rPr>
              <a:t></a:t>
            </a:r>
            <a:r>
              <a:rPr lang="en-US" sz="6000" dirty="0" smtClean="0"/>
              <a:t> Clockwise about the Origin</a:t>
            </a:r>
            <a:br>
              <a:rPr lang="en-US" sz="6000" dirty="0" smtClean="0"/>
            </a:br>
            <a:r>
              <a:rPr lang="en-US" sz="3200" i="1" dirty="0" smtClean="0"/>
              <a:t>(Same as 270</a:t>
            </a:r>
            <a:r>
              <a:rPr lang="en-US" sz="3200" i="1" dirty="0" smtClean="0">
                <a:sym typeface="Symbol"/>
              </a:rPr>
              <a:t></a:t>
            </a:r>
            <a:r>
              <a:rPr lang="en-US" sz="3200" i="1" dirty="0" smtClean="0"/>
              <a:t> Counterclockwise)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Change the sign of x and switch the order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018495"/>
              </p:ext>
            </p:extLst>
          </p:nvPr>
        </p:nvGraphicFramePr>
        <p:xfrm>
          <a:off x="685800" y="2667000"/>
          <a:ext cx="749808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667000"/>
                        <a:ext cx="749808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458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447800"/>
          </a:xfrm>
        </p:spPr>
        <p:txBody>
          <a:bodyPr>
            <a:normAutofit/>
          </a:bodyPr>
          <a:lstStyle/>
          <a:p>
            <a:r>
              <a:rPr lang="en-US" sz="4000" dirty="0"/>
              <a:t>Rotate 90° </a:t>
            </a:r>
            <a:r>
              <a:rPr lang="en-US" sz="4000" dirty="0" smtClean="0"/>
              <a:t>clockwise</a:t>
            </a:r>
            <a:br>
              <a:rPr lang="en-US" sz="4000" dirty="0" smtClean="0"/>
            </a:br>
            <a:r>
              <a:rPr lang="en-US" sz="4000" dirty="0" smtClean="0"/>
              <a:t>about </a:t>
            </a:r>
            <a:r>
              <a:rPr lang="en-US" sz="4000" dirty="0"/>
              <a:t>the origin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1308123"/>
              </p:ext>
            </p:extLst>
          </p:nvPr>
        </p:nvGraphicFramePr>
        <p:xfrm>
          <a:off x="762000" y="2057400"/>
          <a:ext cx="7437438" cy="311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" imgW="1726920" imgH="723600" progId="Equation.DSMT4">
                  <p:embed/>
                </p:oleObj>
              </mc:Choice>
              <mc:Fallback>
                <p:oleObj name="Equation" r:id="rId3" imgW="1726920" imgH="723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7437438" cy="3113088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7803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Rotate 90° </a:t>
            </a:r>
            <a:r>
              <a:rPr lang="en-US" sz="4000" dirty="0" smtClean="0"/>
              <a:t>clockwise</a:t>
            </a:r>
            <a:br>
              <a:rPr lang="en-US" sz="4000" dirty="0" smtClean="0"/>
            </a:br>
            <a:r>
              <a:rPr lang="en-US" sz="4000" dirty="0" smtClean="0"/>
              <a:t>about </a:t>
            </a:r>
            <a:r>
              <a:rPr lang="en-US" sz="4000" dirty="0"/>
              <a:t>the origin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1368" y="1752599"/>
            <a:ext cx="4536831" cy="4935415"/>
            <a:chOff x="0" y="703384"/>
            <a:chExt cx="4536831" cy="4935415"/>
          </a:xfrm>
        </p:grpSpPr>
        <p:pic>
          <p:nvPicPr>
            <p:cNvPr id="10242" name="Picture 2" descr="[image]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42" t="7473" r="7803"/>
            <a:stretch/>
          </p:blipFill>
          <p:spPr bwMode="auto">
            <a:xfrm>
              <a:off x="0" y="703384"/>
              <a:ext cx="4536831" cy="49354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244" name="Freeform 4"/>
            <p:cNvSpPr>
              <a:spLocks/>
            </p:cNvSpPr>
            <p:nvPr/>
          </p:nvSpPr>
          <p:spPr bwMode="auto">
            <a:xfrm>
              <a:off x="762000" y="2133600"/>
              <a:ext cx="2209800" cy="609600"/>
            </a:xfrm>
            <a:custGeom>
              <a:avLst/>
              <a:gdLst>
                <a:gd name="T0" fmla="*/ 0 w 1392"/>
                <a:gd name="T1" fmla="*/ 144 h 384"/>
                <a:gd name="T2" fmla="*/ 1104 w 1392"/>
                <a:gd name="T3" fmla="*/ 0 h 384"/>
                <a:gd name="T4" fmla="*/ 1392 w 1392"/>
                <a:gd name="T5" fmla="*/ 384 h 384"/>
                <a:gd name="T6" fmla="*/ 0 w 1392"/>
                <a:gd name="T7" fmla="*/ 14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92" h="384">
                  <a:moveTo>
                    <a:pt x="0" y="144"/>
                  </a:moveTo>
                  <a:lnTo>
                    <a:pt x="1104" y="0"/>
                  </a:lnTo>
                  <a:lnTo>
                    <a:pt x="1392" y="384"/>
                  </a:lnTo>
                  <a:lnTo>
                    <a:pt x="0" y="144"/>
                  </a:lnTo>
                  <a:close/>
                </a:path>
              </a:pathLst>
            </a:custGeom>
            <a:noFill/>
            <a:ln w="28575" cmpd="sng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FF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3818594"/>
              </p:ext>
            </p:extLst>
          </p:nvPr>
        </p:nvGraphicFramePr>
        <p:xfrm>
          <a:off x="4923692" y="1920875"/>
          <a:ext cx="342677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4" imgW="1320480" imgH="787320" progId="Equation.DSMT4">
                  <p:embed/>
                </p:oleObj>
              </mc:Choice>
              <mc:Fallback>
                <p:oleObj name="Equation" r:id="rId4" imgW="1320480" imgH="787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3692" y="1920875"/>
                        <a:ext cx="3426777" cy="20415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60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>
            <a:normAutofit/>
          </a:bodyPr>
          <a:lstStyle/>
          <a:p>
            <a:r>
              <a:rPr lang="en-US" dirty="0" smtClean="0"/>
              <a:t>Rotate 90</a:t>
            </a:r>
            <a:r>
              <a:rPr lang="en-US" dirty="0" smtClean="0">
                <a:sym typeface="Symbol"/>
              </a:rPr>
              <a:t></a:t>
            </a:r>
            <a:r>
              <a:rPr lang="en-US" dirty="0" smtClean="0"/>
              <a:t> Counterclockwise about the Origin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2800" i="1" dirty="0" smtClean="0"/>
              <a:t>(Same as 270</a:t>
            </a:r>
            <a:r>
              <a:rPr lang="en-US" sz="2800" i="1" dirty="0" smtClean="0">
                <a:sym typeface="Symbol"/>
              </a:rPr>
              <a:t></a:t>
            </a:r>
            <a:r>
              <a:rPr lang="en-US" sz="2800" i="1" dirty="0" smtClean="0"/>
              <a:t> Clockwise)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Change the sign of y and switch the order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425457"/>
              </p:ext>
            </p:extLst>
          </p:nvPr>
        </p:nvGraphicFramePr>
        <p:xfrm>
          <a:off x="685800" y="2667000"/>
          <a:ext cx="749808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" imgW="1041120" imgH="253800" progId="Equation.DSMT4">
                  <p:embed/>
                </p:oleObj>
              </mc:Choice>
              <mc:Fallback>
                <p:oleObj name="Equation" r:id="rId3" imgW="10411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5800" y="2667000"/>
                        <a:ext cx="7498080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027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172</Words>
  <Application>Microsoft Office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Cambria Math</vt:lpstr>
      <vt:lpstr>Century Gothic</vt:lpstr>
      <vt:lpstr>Symbol</vt:lpstr>
      <vt:lpstr>iRespondGraphMaster</vt:lpstr>
      <vt:lpstr>Office Theme</vt:lpstr>
      <vt:lpstr>iRespondQuestionMaster</vt:lpstr>
      <vt:lpstr>Equation</vt:lpstr>
      <vt:lpstr>Warm up</vt:lpstr>
      <vt:lpstr>Review Homework</vt:lpstr>
      <vt:lpstr>Skills Check</vt:lpstr>
      <vt:lpstr>Rotations</vt:lpstr>
      <vt:lpstr>Degrees of Rotation</vt:lpstr>
      <vt:lpstr>Rotate 90 Clockwise about the Origin (Same as 270 Counterclockwise)</vt:lpstr>
      <vt:lpstr>Rotate 90° clockwise about the origin</vt:lpstr>
      <vt:lpstr>Rotate 90° clockwise about the origin</vt:lpstr>
      <vt:lpstr>Rotate 90 Counterclockwise about the Origin (Same as 270 Clockwise)</vt:lpstr>
      <vt:lpstr>Rotate 90° counterclockwise about the origin</vt:lpstr>
      <vt:lpstr>Rotate 90° counterclockwise about the origin</vt:lpstr>
      <vt:lpstr>You try!</vt:lpstr>
      <vt:lpstr>Rotate 180 about the Origin</vt:lpstr>
      <vt:lpstr>Rotate 180° about the origin</vt:lpstr>
      <vt:lpstr>Rotate 180° about the origin</vt:lpstr>
      <vt:lpstr>Classwork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Scott Hill</cp:lastModifiedBy>
  <cp:revision>14</cp:revision>
  <dcterms:created xsi:type="dcterms:W3CDTF">2012-10-31T20:04:11Z</dcterms:created>
  <dcterms:modified xsi:type="dcterms:W3CDTF">2017-08-17T20:18:48Z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