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7" r:id="rId4"/>
    <p:sldMasterId id="2147483719" r:id="rId5"/>
    <p:sldMasterId id="2147483730" r:id="rId6"/>
    <p:sldMasterId id="2147483741" r:id="rId7"/>
    <p:sldMasterId id="2147483756" r:id="rId8"/>
    <p:sldMasterId id="2147483770" r:id="rId9"/>
  </p:sldMasterIdLst>
  <p:handoutMasterIdLst>
    <p:handoutMasterId r:id="rId23"/>
  </p:handoutMasterIdLst>
  <p:sldIdLst>
    <p:sldId id="272" r:id="rId10"/>
    <p:sldId id="270" r:id="rId11"/>
    <p:sldId id="256" r:id="rId12"/>
    <p:sldId id="258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71" r:id="rId22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075F-DA41-4C79-A31A-41F737D3CDC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38E3-2634-431F-949D-607BDD636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62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5"/>
            <a:ext cx="2880360" cy="2168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800"/>
            <a:ext cx="6475253" cy="5676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D0E1D30C-A669-4873-9823-4EA1B1E9D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FDCB763E-C69C-4218-8D9B-648B1293CA5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71356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7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4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8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2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8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9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7" y="529603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9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7" y="3646566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6"/>
            <a:ext cx="1714500" cy="2514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61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5"/>
            <a:ext cx="2880360" cy="2168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800"/>
            <a:ext cx="6475253" cy="5676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1" y="1825625"/>
            <a:ext cx="371594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3713561" cy="41879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717036" cy="347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8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5" y="1020195"/>
            <a:ext cx="3600451" cy="3200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3" y="4648200"/>
            <a:ext cx="327673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8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3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8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70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8" y="529603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70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8" y="3646566"/>
            <a:ext cx="2245025" cy="23053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6"/>
            <a:ext cx="1714500" cy="2514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/>
          <a:lstStyle/>
          <a:p>
            <a:fld id="{4CF99945-0A15-4715-AB6C-F5E56CF20F70}" type="datetimeFigureOut">
              <a:rPr lang="en-US"/>
              <a:t>11/17/2015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10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B80E642-A001-463C-B699-92A95EA260F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D22C3B-EB9C-4A60-A7D8-D85A06AF97B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52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2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21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2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4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B8CB10-7126-4F4C-BA19-6992F19ABBD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450BF6-1BB2-49B0-A837-30ED50865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4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7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2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5000" cap="flat" cmpd="thickThin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55000" cap="flat" cmpd="thickThin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r>
              <a:rPr kumimoji="0" lang="en-US" sz="32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kumimoji="0" lang="en-US" sz="3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A.) Response A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5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B.) Response B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6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C.) Response C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7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D.) Response D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8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</a:pPr>
            <a:r>
              <a:rPr kumimoji="0" lang="en-US" sz="2600" smtClean="0">
                <a:solidFill>
                  <a:schemeClr val="tx1"/>
                </a:solidFill>
              </a:rPr>
              <a:t>E.) Response E</a:t>
            </a:r>
            <a:endParaRPr kumimoji="0" lang="en-US" sz="2600">
              <a:solidFill>
                <a:schemeClr val="tx1"/>
              </a:solidFill>
            </a:endParaRPr>
          </a:p>
        </p:txBody>
      </p:sp>
      <p:sp>
        <p:nvSpPr>
          <p:cNvPr id="9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55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11/17/2015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95250" y="127000"/>
            <a:ext cx="6667500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360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/>
        </p:nvSpPr>
        <p:spPr>
          <a:xfrm>
            <a:off x="95250" y="31115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A.) Response A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/>
        </p:nvSpPr>
        <p:spPr>
          <a:xfrm>
            <a:off x="95250" y="38354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B.) Response B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/>
        </p:nvSpPr>
        <p:spPr>
          <a:xfrm>
            <a:off x="95250" y="45593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C.) Response C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/>
        </p:nvSpPr>
        <p:spPr>
          <a:xfrm>
            <a:off x="95250" y="52832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D.) Response D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/>
        </p:nvSpPr>
        <p:spPr>
          <a:xfrm>
            <a:off x="95250" y="6007100"/>
            <a:ext cx="66675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lvl="0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tx1"/>
                </a:solidFill>
              </a:rPr>
              <a:t>E.) Response 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/>
        </p:nvSpPr>
        <p:spPr>
          <a:xfrm>
            <a:off x="4762500" y="254000"/>
            <a:ext cx="1905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9A5315"/>
                </a:solidFill>
              </a:rPr>
              <a:t>Percent Complete 100%</a:t>
            </a:r>
            <a:endParaRPr lang="en-US" sz="1400">
              <a:solidFill>
                <a:srgbClr val="9A5315"/>
              </a:solidFill>
            </a:endParaRPr>
          </a:p>
        </p:txBody>
      </p:sp>
      <p:sp>
        <p:nvSpPr>
          <p:cNvPr id="14" name="Timer"/>
          <p:cNvSpPr/>
          <p:nvPr/>
        </p:nvSpPr>
        <p:spPr>
          <a:xfrm>
            <a:off x="190500" y="254000"/>
            <a:ext cx="1905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9A5315"/>
                </a:solidFill>
              </a:rPr>
              <a:t>00:30</a:t>
            </a:r>
            <a:endParaRPr lang="en-US" sz="140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95250" y="254000"/>
            <a:ext cx="9525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952500" y="3175000"/>
            <a:ext cx="200025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952501" y="1270000"/>
            <a:ext cx="5572125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67%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33%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100%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100%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67%</a:t>
              </a:r>
              <a:endParaRPr lang="en-US" sz="2800">
                <a:solidFill>
                  <a:srgbClr val="9A5315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3333752" y="1905000"/>
            <a:ext cx="3190875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952501" y="5842000"/>
            <a:ext cx="5572125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A*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B*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C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D</a:t>
              </a:r>
              <a:endParaRPr lang="en-US" sz="2800">
                <a:solidFill>
                  <a:srgbClr val="9A5315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9A5315"/>
                  </a:solidFill>
                </a:rPr>
                <a:t>E</a:t>
              </a:r>
              <a:endParaRPr lang="en-US" sz="2800">
                <a:solidFill>
                  <a:srgbClr val="9A5315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666750" y="1587500"/>
            <a:ext cx="600075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9A53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190500" y="1841500"/>
            <a:ext cx="5715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0</a:t>
              </a:r>
              <a:endParaRPr lang="en-US" sz="2000">
                <a:solidFill>
                  <a:srgbClr val="9A5315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1</a:t>
              </a:r>
              <a:endParaRPr lang="en-US" sz="2000">
                <a:solidFill>
                  <a:srgbClr val="9A5315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2</a:t>
              </a:r>
              <a:endParaRPr lang="en-US" sz="2000">
                <a:solidFill>
                  <a:srgbClr val="9A5315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9A5315"/>
                  </a:solidFill>
                </a:rPr>
                <a:t>3</a:t>
              </a:r>
              <a:endParaRPr lang="en-US" sz="2000">
                <a:solidFill>
                  <a:srgbClr val="9A531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914400"/>
            <a:ext cx="7543802" cy="3810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/>
              <a:t>Midsegment</a:t>
            </a:r>
            <a:r>
              <a:rPr lang="en-US" sz="6600" b="1" dirty="0" smtClean="0"/>
              <a:t> of a Triangle and Proportionality in Triangles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9709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1524000"/>
            <a:ext cx="6477000" cy="18288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Proportional Parts of Triangles</a:t>
            </a:r>
            <a:endParaRPr lang="en-US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73092" y="3733800"/>
            <a:ext cx="4989908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 consistent with how you set up the proportion.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2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6. </a:t>
            </a:r>
            <a:r>
              <a:rPr lang="en-US" sz="6600" b="1" dirty="0"/>
              <a:t>Solve for x.</a:t>
            </a:r>
            <a:endParaRPr lang="en-US" sz="6600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912639" y="236043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3657600"/>
            <a:ext cx="4343400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5445" y="1822267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7045" y="33528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2577" y="2937301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6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44958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18</a:t>
            </a:r>
            <a:endParaRPr lang="en-US" sz="4800" b="1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52800" y="3657600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2800" y="4384431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6390" y="3780021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8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7812"/>
              </p:ext>
            </p:extLst>
          </p:nvPr>
        </p:nvGraphicFramePr>
        <p:xfrm>
          <a:off x="5486400" y="1052572"/>
          <a:ext cx="342582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1052572"/>
                        <a:ext cx="3425825" cy="190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7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7</a:t>
            </a:r>
            <a:r>
              <a:rPr lang="en-US" sz="6600" b="1" dirty="0" smtClean="0"/>
              <a:t>. </a:t>
            </a:r>
            <a:r>
              <a:rPr lang="en-US" sz="6600" b="1" dirty="0"/>
              <a:t>Solve for </a:t>
            </a:r>
            <a:r>
              <a:rPr lang="en-US" sz="6600" b="1" dirty="0" smtClean="0"/>
              <a:t>x.</a:t>
            </a:r>
            <a:endParaRPr lang="en-US" sz="6600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912639" y="236043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2743200"/>
            <a:ext cx="2438400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5445" y="1822267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92" y="30480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4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3245" y="1683603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8956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10</a:t>
            </a:r>
            <a:endParaRPr lang="en-US" sz="4800" b="1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52800" y="2743200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2800" y="4384431"/>
            <a:ext cx="190500" cy="11723"/>
          </a:xfrm>
          <a:prstGeom prst="line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6390" y="3780021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20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62769"/>
              </p:ext>
            </p:extLst>
          </p:nvPr>
        </p:nvGraphicFramePr>
        <p:xfrm>
          <a:off x="6103938" y="1108075"/>
          <a:ext cx="219075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495000" imgH="406080" progId="Equation.DSMT4">
                  <p:embed/>
                </p:oleObj>
              </mc:Choice>
              <mc:Fallback>
                <p:oleObj name="Equation" r:id="rId3" imgW="495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3938" y="1108075"/>
                        <a:ext cx="2190750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7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52600"/>
            <a:ext cx="65532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</a:rPr>
              <a:t>Textbook</a:t>
            </a:r>
            <a:endParaRPr lang="en-U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590800" y="2819400"/>
            <a:ext cx="6553200" cy="2286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</a:rPr>
              <a:t>p. 200 #11 – 16, 21 – 27</a:t>
            </a: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</a:rPr>
              <a:t>p. 276 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</a:rPr>
              <a:t>1 – 5, 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8, 9, </a:t>
            </a: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</a:rPr>
              <a:t>15 – 20</a:t>
            </a:r>
            <a:endParaRPr lang="en-US" sz="3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</a:rPr>
              <a:t>p. 283 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#4 </a:t>
            </a: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</a:rPr>
              <a:t>&amp; 5</a:t>
            </a:r>
            <a:endParaRPr lang="en-US" sz="3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00200"/>
            <a:ext cx="6019800" cy="2438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Triangle </a:t>
            </a:r>
            <a:r>
              <a:rPr lang="en-US" sz="6000" b="1" dirty="0" err="1" smtClean="0"/>
              <a:t>Midsegment</a:t>
            </a:r>
            <a:r>
              <a:rPr lang="en-US" sz="6000" b="1" dirty="0" smtClean="0"/>
              <a:t> Theorem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653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Triangle </a:t>
            </a:r>
            <a:r>
              <a:rPr lang="en-US" sz="4800" b="1" dirty="0" err="1" smtClean="0"/>
              <a:t>Midsegment</a:t>
            </a:r>
            <a:endParaRPr lang="en-US" sz="4800" b="1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1903239" y="41153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1"/>
          </p:cNvCxnSpPr>
          <p:nvPr/>
        </p:nvCxnSpPr>
        <p:spPr>
          <a:xfrm>
            <a:off x="2513418" y="4688628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5009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51076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19600" y="38884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0" y="4040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15000" y="51648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67400" y="5317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9906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/>
                </a:solidFill>
              </a:rPr>
              <a:t>	</a:t>
            </a:r>
            <a:r>
              <a:rPr lang="en-US" sz="3200" b="1" dirty="0" smtClean="0">
                <a:solidFill>
                  <a:schemeClr val="tx2"/>
                </a:solidFill>
              </a:rPr>
              <a:t>1. Parallel to one side of the triangle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/>
                </a:solidFill>
              </a:rPr>
              <a:t>	</a:t>
            </a:r>
            <a:r>
              <a:rPr lang="en-US" sz="3200" b="1" dirty="0" smtClean="0">
                <a:solidFill>
                  <a:schemeClr val="tx2"/>
                </a:solidFill>
              </a:rPr>
              <a:t>2. Is half the length of the parallel side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2"/>
                </a:solidFill>
              </a:rPr>
              <a:t>	</a:t>
            </a:r>
            <a:r>
              <a:rPr lang="en-US" sz="3200" b="1" dirty="0" smtClean="0">
                <a:solidFill>
                  <a:schemeClr val="tx2"/>
                </a:solidFill>
              </a:rPr>
              <a:t>3. Connects to the midpoints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4810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midsegment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712074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23863" y="6135245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1372" y="4356502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4218" y="4382869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Triangle </a:t>
            </a:r>
            <a:r>
              <a:rPr lang="en-US" sz="4800" b="1" dirty="0" err="1" smtClean="0"/>
              <a:t>Midsegment</a:t>
            </a:r>
            <a:r>
              <a:rPr lang="en-US" sz="4800" b="1" dirty="0" smtClean="0"/>
              <a:t> Theorem</a:t>
            </a:r>
            <a:endParaRPr lang="en-US" sz="4800" b="1" dirty="0"/>
          </a:p>
        </p:txBody>
      </p:sp>
      <p:sp>
        <p:nvSpPr>
          <p:cNvPr id="4" name="Right Triangle 3"/>
          <p:cNvSpPr/>
          <p:nvPr/>
        </p:nvSpPr>
        <p:spPr>
          <a:xfrm rot="8144384">
            <a:off x="2436639" y="39629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4" idx="1"/>
          </p:cNvCxnSpPr>
          <p:nvPr/>
        </p:nvCxnSpPr>
        <p:spPr>
          <a:xfrm>
            <a:off x="3046818" y="4536228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8409" y="35836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49552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53000" y="37360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05400" y="38884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48400" y="50124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00800" y="51648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1066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EQUATION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46583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5"/>
                </a:solidFill>
              </a:rPr>
              <a:t>Midsegment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040197"/>
              </p:ext>
            </p:extLst>
          </p:nvPr>
        </p:nvGraphicFramePr>
        <p:xfrm>
          <a:off x="1009650" y="1676400"/>
          <a:ext cx="71580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2120760" imgH="406080" progId="Equation.DSMT4">
                  <p:embed/>
                </p:oleObj>
              </mc:Choice>
              <mc:Fallback>
                <p:oleObj name="Equation" r:id="rId3" imgW="2120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1676400"/>
                        <a:ext cx="715803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24200" y="600183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Parallel Side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67200" y="4572000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81063" y="5995171"/>
            <a:ext cx="3048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1. Solve for x.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724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18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104" y="1491791"/>
            <a:ext cx="1905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7543802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2</a:t>
            </a:r>
            <a:r>
              <a:rPr lang="en-US" sz="6600" b="1" dirty="0" smtClean="0"/>
              <a:t>. Solve for y.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724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12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104" y="1491791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 = 24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5826974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3. Solve for x.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724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84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3x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6390" y="2521803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14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47037"/>
              </p:ext>
            </p:extLst>
          </p:nvPr>
        </p:nvGraphicFramePr>
        <p:xfrm>
          <a:off x="6219825" y="568325"/>
          <a:ext cx="25273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571320" imgH="406080" progId="Equation.DSMT4">
                  <p:embed/>
                </p:oleObj>
              </mc:Choice>
              <mc:Fallback>
                <p:oleObj name="Equation" r:id="rId3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9825" y="568325"/>
                        <a:ext cx="2527300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5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5826974" cy="1219200"/>
          </a:xfrm>
        </p:spPr>
        <p:txBody>
          <a:bodyPr>
            <a:normAutofit/>
          </a:bodyPr>
          <a:lstStyle/>
          <a:p>
            <a:r>
              <a:rPr lang="en-US" sz="6600" b="1" dirty="0"/>
              <a:t>4</a:t>
            </a:r>
            <a:r>
              <a:rPr lang="en-US" sz="6600" b="1" dirty="0" smtClean="0"/>
              <a:t>. Solve for x.</a:t>
            </a:r>
            <a:endParaRPr lang="en-US" sz="66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2436639" y="274372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28409" y="23644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373609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5168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266929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48400" y="37932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00800" y="394562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6818" y="331592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3410" y="4724400"/>
            <a:ext cx="2371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5x – 2 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7845" y="32004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4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6390" y="2521803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72256"/>
              </p:ext>
            </p:extLst>
          </p:nvPr>
        </p:nvGraphicFramePr>
        <p:xfrm>
          <a:off x="5418138" y="568325"/>
          <a:ext cx="3144837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711000" imgH="406080" progId="Equation.DSMT4">
                  <p:embed/>
                </p:oleObj>
              </mc:Choice>
              <mc:Fallback>
                <p:oleObj name="Equation" r:id="rId3" imgW="711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8138" y="568325"/>
                        <a:ext cx="3144837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0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8" y="0"/>
            <a:ext cx="8696488" cy="685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5. Solve for the missing variables.</a:t>
            </a:r>
            <a:endParaRPr lang="en-US" sz="4000" b="1" dirty="0"/>
          </a:p>
        </p:txBody>
      </p:sp>
      <p:sp>
        <p:nvSpPr>
          <p:cNvPr id="6" name="Right Triangle 5"/>
          <p:cNvSpPr/>
          <p:nvPr/>
        </p:nvSpPr>
        <p:spPr>
          <a:xfrm rot="8144384">
            <a:off x="1903239" y="2360439"/>
            <a:ext cx="4039832" cy="4039832"/>
          </a:xfrm>
          <a:prstGeom prst="rtTriangl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895009" y="205740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3429000"/>
            <a:ext cx="458382" cy="419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19600" y="220980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0" y="2362200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15000" y="348613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67400" y="3638531"/>
            <a:ext cx="417364" cy="209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3418" y="2932630"/>
            <a:ext cx="2856354" cy="368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19610" y="5181600"/>
            <a:ext cx="122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24 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0645" y="2209800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x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1559" y="867489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x = 12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>
            <a:endCxn id="6" idx="5"/>
          </p:cNvCxnSpPr>
          <p:nvPr/>
        </p:nvCxnSpPr>
        <p:spPr>
          <a:xfrm>
            <a:off x="2514600" y="2969510"/>
            <a:ext cx="1408555" cy="141084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4031397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4038600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4600" y="4038600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69772" y="4101110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17372" y="4108313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64972" y="4108313"/>
            <a:ext cx="0" cy="558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 rot="16200000">
            <a:off x="3651055" y="2053142"/>
            <a:ext cx="460801" cy="5796114"/>
          </a:xfrm>
          <a:prstGeom prst="lef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38400" y="3283803"/>
            <a:ext cx="1179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11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9400" y="2873514"/>
            <a:ext cx="117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sym typeface="Symbol"/>
              </a:rPr>
              <a:t>47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9245" y="3657600"/>
            <a:ext cx="117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y</a:t>
            </a:r>
            <a:r>
              <a:rPr lang="en-US" sz="4000" b="1" dirty="0" smtClean="0">
                <a:solidFill>
                  <a:schemeClr val="tx2"/>
                </a:solidFill>
                <a:sym typeface="Symbol"/>
              </a:rPr>
              <a:t>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7045" y="990600"/>
            <a:ext cx="1179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tx2"/>
                </a:solidFill>
              </a:rPr>
              <a:t>z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 rot="8168272">
            <a:off x="4637646" y="900027"/>
            <a:ext cx="624967" cy="2023714"/>
          </a:xfrm>
          <a:prstGeom prst="leftBrac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71138" y="1946701"/>
            <a:ext cx="24539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y = 133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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2904" y="2902803"/>
            <a:ext cx="22862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z = 11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69573" y="2614246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0218" y="4037038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4218" y="2630269"/>
            <a:ext cx="53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sym typeface="Wingdings"/>
              </a:rPr>
              <a:t>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39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ne with bubbl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RespondGraphMaster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rple bo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iRespondGraphMast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RespondQuestionMast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olling hills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iRespondQuestionMaster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iRespondGraphMaster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172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Arial</vt:lpstr>
      <vt:lpstr>Calibri</vt:lpstr>
      <vt:lpstr>Century Gothic</vt:lpstr>
      <vt:lpstr>Segoe Print</vt:lpstr>
      <vt:lpstr>Symbol</vt:lpstr>
      <vt:lpstr>Tw Cen MT</vt:lpstr>
      <vt:lpstr>Wingdings</vt:lpstr>
      <vt:lpstr>Wingdings 2</vt:lpstr>
      <vt:lpstr>Wingdings 3</vt:lpstr>
      <vt:lpstr>iRespondGraphMaster</vt:lpstr>
      <vt:lpstr>line with bubble</vt:lpstr>
      <vt:lpstr>1_iRespondGraphMaster</vt:lpstr>
      <vt:lpstr>purple box</vt:lpstr>
      <vt:lpstr>2_iRespondGraphMaster</vt:lpstr>
      <vt:lpstr>1_iRespondQuestionMaster</vt:lpstr>
      <vt:lpstr>rolling hills</vt:lpstr>
      <vt:lpstr>2_iRespondQuestionMaster</vt:lpstr>
      <vt:lpstr>3_iRespondGraphMaster</vt:lpstr>
      <vt:lpstr>Equation</vt:lpstr>
      <vt:lpstr>MathType 6.0 Equation</vt:lpstr>
      <vt:lpstr>Midsegment of a Triangle and Proportionality in Triangles</vt:lpstr>
      <vt:lpstr>Triangle Midsegment Theorem</vt:lpstr>
      <vt:lpstr>Triangle Midsegment</vt:lpstr>
      <vt:lpstr>Triangle Midsegment Theorem</vt:lpstr>
      <vt:lpstr>1. Solve for x.</vt:lpstr>
      <vt:lpstr>2. Solve for y.</vt:lpstr>
      <vt:lpstr>3. Solve for x.</vt:lpstr>
      <vt:lpstr>4. Solve for x.</vt:lpstr>
      <vt:lpstr>5. Solve for the missing variables.</vt:lpstr>
      <vt:lpstr>Proportional Parts of Triangles</vt:lpstr>
      <vt:lpstr>6. Solve for x.</vt:lpstr>
      <vt:lpstr>7. Solve for x.</vt:lpstr>
      <vt:lpstr>Textbook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 Midsegment Theorem</dc:title>
  <dc:creator>Emily Freeman</dc:creator>
  <cp:lastModifiedBy>Kathleen Merrill</cp:lastModifiedBy>
  <cp:revision>21</cp:revision>
  <cp:lastPrinted>2014-03-11T17:33:52Z</cp:lastPrinted>
  <dcterms:created xsi:type="dcterms:W3CDTF">2014-03-11T15:42:46Z</dcterms:created>
  <dcterms:modified xsi:type="dcterms:W3CDTF">2015-11-17T18:35:35Z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