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66" r:id="rId3"/>
  </p:sldMasterIdLst>
  <p:handoutMasterIdLst>
    <p:handoutMasterId r:id="rId14"/>
  </p:handoutMasterIdLst>
  <p:sldIdLst>
    <p:sldId id="257" r:id="rId4"/>
    <p:sldId id="274" r:id="rId5"/>
    <p:sldId id="272" r:id="rId6"/>
    <p:sldId id="260" r:id="rId7"/>
    <p:sldId id="266" r:id="rId8"/>
    <p:sldId id="267" r:id="rId9"/>
    <p:sldId id="268" r:id="rId10"/>
    <p:sldId id="269" r:id="rId11"/>
    <p:sldId id="262"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a:srgbClr val="00FF00"/>
    <a:srgbClr val="CC0000"/>
    <a:srgbClr val="66CCFF"/>
    <a:srgbClr val="CCFFCC"/>
    <a:srgbClr val="F5F3A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28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D331BA8-CF3A-4EF5-9A96-0643F72A8588}" type="slidenum">
              <a:rPr lang="en-US"/>
              <a:pPr>
                <a:defRPr/>
              </a:pPr>
              <a:t>‹#›</a:t>
            </a:fld>
            <a:endParaRPr lang="en-US"/>
          </a:p>
        </p:txBody>
      </p:sp>
    </p:spTree>
    <p:extLst>
      <p:ext uri="{BB962C8B-B14F-4D97-AF65-F5344CB8AC3E}">
        <p14:creationId xmlns:p14="http://schemas.microsoft.com/office/powerpoint/2010/main" val="409827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A843EB-10F4-4C3B-9AA3-A4B145F16230}" type="slidenum">
              <a:rPr lang="en-US"/>
              <a:pPr>
                <a:defRPr/>
              </a:pPr>
              <a:t>‹#›</a:t>
            </a:fld>
            <a:endParaRPr lang="en-US"/>
          </a:p>
        </p:txBody>
      </p:sp>
    </p:spTree>
    <p:extLst>
      <p:ext uri="{BB962C8B-B14F-4D97-AF65-F5344CB8AC3E}">
        <p14:creationId xmlns:p14="http://schemas.microsoft.com/office/powerpoint/2010/main" val="319025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37A31F-FBDD-49BE-96AC-FB44C04BF2F7}" type="slidenum">
              <a:rPr lang="en-US"/>
              <a:pPr>
                <a:defRPr/>
              </a:pPr>
              <a:t>‹#›</a:t>
            </a:fld>
            <a:endParaRPr lang="en-US"/>
          </a:p>
        </p:txBody>
      </p:sp>
    </p:spTree>
    <p:extLst>
      <p:ext uri="{BB962C8B-B14F-4D97-AF65-F5344CB8AC3E}">
        <p14:creationId xmlns:p14="http://schemas.microsoft.com/office/powerpoint/2010/main" val="282435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D8CE02-D9F0-41D2-ADBA-BE96E5E56CE1}" type="slidenum">
              <a:rPr lang="en-US"/>
              <a:pPr>
                <a:defRPr/>
              </a:pPr>
              <a:t>‹#›</a:t>
            </a:fld>
            <a:endParaRPr lang="en-US"/>
          </a:p>
        </p:txBody>
      </p:sp>
    </p:spTree>
    <p:extLst>
      <p:ext uri="{BB962C8B-B14F-4D97-AF65-F5344CB8AC3E}">
        <p14:creationId xmlns:p14="http://schemas.microsoft.com/office/powerpoint/2010/main" val="3760383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FD85575A-45CC-498D-AF4F-8B6D5DE7C2DA}" type="slidenum">
              <a:rPr lang="en-US"/>
              <a:pPr>
                <a:defRPr/>
              </a:pPr>
              <a:t>‹#›</a:t>
            </a:fld>
            <a:endParaRPr lang="en-US"/>
          </a:p>
        </p:txBody>
      </p:sp>
    </p:spTree>
    <p:extLst>
      <p:ext uri="{BB962C8B-B14F-4D97-AF65-F5344CB8AC3E}">
        <p14:creationId xmlns:p14="http://schemas.microsoft.com/office/powerpoint/2010/main" val="795312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9697409D-D62E-4299-BE42-0C3F22C9C9C1}" type="slidenum">
              <a:rPr lang="en-US"/>
              <a:pPr>
                <a:defRPr/>
              </a:pPr>
              <a:t>‹#›</a:t>
            </a:fld>
            <a:endParaRPr lang="en-US"/>
          </a:p>
        </p:txBody>
      </p:sp>
    </p:spTree>
    <p:extLst>
      <p:ext uri="{BB962C8B-B14F-4D97-AF65-F5344CB8AC3E}">
        <p14:creationId xmlns:p14="http://schemas.microsoft.com/office/powerpoint/2010/main" val="44391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E64C213D-5AEF-43D2-A185-7D749EE4EF91}" type="slidenum">
              <a:rPr lang="en-US"/>
              <a:pPr>
                <a:defRPr/>
              </a:pPr>
              <a:t>‹#›</a:t>
            </a:fld>
            <a:endParaRPr lang="en-US"/>
          </a:p>
        </p:txBody>
      </p:sp>
    </p:spTree>
    <p:extLst>
      <p:ext uri="{BB962C8B-B14F-4D97-AF65-F5344CB8AC3E}">
        <p14:creationId xmlns:p14="http://schemas.microsoft.com/office/powerpoint/2010/main" val="244422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FC287C0-3771-43F4-BE21-3B9AF0FF835F}" type="slidenum">
              <a:rPr lang="en-US"/>
              <a:pPr>
                <a:defRPr/>
              </a:pPr>
              <a:t>‹#›</a:t>
            </a:fld>
            <a:endParaRPr lang="en-US"/>
          </a:p>
        </p:txBody>
      </p:sp>
    </p:spTree>
    <p:extLst>
      <p:ext uri="{BB962C8B-B14F-4D97-AF65-F5344CB8AC3E}">
        <p14:creationId xmlns:p14="http://schemas.microsoft.com/office/powerpoint/2010/main" val="2015488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79B6C05-0F12-4C92-A2E8-358993C93F9D}" type="slidenum">
              <a:rPr lang="en-US"/>
              <a:pPr>
                <a:defRPr/>
              </a:pPr>
              <a:t>‹#›</a:t>
            </a:fld>
            <a:endParaRPr lang="en-US"/>
          </a:p>
        </p:txBody>
      </p:sp>
    </p:spTree>
    <p:extLst>
      <p:ext uri="{BB962C8B-B14F-4D97-AF65-F5344CB8AC3E}">
        <p14:creationId xmlns:p14="http://schemas.microsoft.com/office/powerpoint/2010/main" val="2309247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CD0D22FD-6EBB-4F5C-8563-67DFD37D8A0F}" type="slidenum">
              <a:rPr lang="en-US"/>
              <a:pPr>
                <a:defRPr/>
              </a:pPr>
              <a:t>‹#›</a:t>
            </a:fld>
            <a:endParaRPr lang="en-US"/>
          </a:p>
        </p:txBody>
      </p:sp>
    </p:spTree>
    <p:extLst>
      <p:ext uri="{BB962C8B-B14F-4D97-AF65-F5344CB8AC3E}">
        <p14:creationId xmlns:p14="http://schemas.microsoft.com/office/powerpoint/2010/main" val="9851042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973B3A05-5790-40CC-89F3-56F5A644C0E8}" type="slidenum">
              <a:rPr lang="en-US"/>
              <a:pPr>
                <a:defRPr/>
              </a:pPr>
              <a:t>‹#›</a:t>
            </a:fld>
            <a:endParaRPr lang="en-US"/>
          </a:p>
        </p:txBody>
      </p:sp>
    </p:spTree>
    <p:extLst>
      <p:ext uri="{BB962C8B-B14F-4D97-AF65-F5344CB8AC3E}">
        <p14:creationId xmlns:p14="http://schemas.microsoft.com/office/powerpoint/2010/main" val="3132463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DAC508B9-7C37-47F2-A036-DA1F1B7294BC}" type="slidenum">
              <a:rPr lang="en-US"/>
              <a:pPr>
                <a:defRPr/>
              </a:pPr>
              <a:t>‹#›</a:t>
            </a:fld>
            <a:endParaRPr lang="en-US"/>
          </a:p>
        </p:txBody>
      </p:sp>
    </p:spTree>
    <p:extLst>
      <p:ext uri="{BB962C8B-B14F-4D97-AF65-F5344CB8AC3E}">
        <p14:creationId xmlns:p14="http://schemas.microsoft.com/office/powerpoint/2010/main" val="163343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4BD83C-3F35-4F5B-891A-263999A4F418}" type="slidenum">
              <a:rPr lang="en-US"/>
              <a:pPr>
                <a:defRPr/>
              </a:pPr>
              <a:t>‹#›</a:t>
            </a:fld>
            <a:endParaRPr lang="en-US"/>
          </a:p>
        </p:txBody>
      </p:sp>
    </p:spTree>
    <p:extLst>
      <p:ext uri="{BB962C8B-B14F-4D97-AF65-F5344CB8AC3E}">
        <p14:creationId xmlns:p14="http://schemas.microsoft.com/office/powerpoint/2010/main" val="1996446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F7DFC00E-B3DC-4DE7-AC60-9EB8F57EEFCE}" type="slidenum">
              <a:rPr lang="en-US"/>
              <a:pPr>
                <a:defRPr/>
              </a:pPr>
              <a:t>‹#›</a:t>
            </a:fld>
            <a:endParaRPr lang="en-US"/>
          </a:p>
        </p:txBody>
      </p:sp>
    </p:spTree>
    <p:extLst>
      <p:ext uri="{BB962C8B-B14F-4D97-AF65-F5344CB8AC3E}">
        <p14:creationId xmlns:p14="http://schemas.microsoft.com/office/powerpoint/2010/main" val="330817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2971F6D-2E47-4B52-88D0-88BB8F2A154B}" type="slidenum">
              <a:rPr lang="en-US"/>
              <a:pPr>
                <a:defRPr/>
              </a:pPr>
              <a:t>‹#›</a:t>
            </a:fld>
            <a:endParaRPr lang="en-US"/>
          </a:p>
        </p:txBody>
      </p:sp>
    </p:spTree>
    <p:extLst>
      <p:ext uri="{BB962C8B-B14F-4D97-AF65-F5344CB8AC3E}">
        <p14:creationId xmlns:p14="http://schemas.microsoft.com/office/powerpoint/2010/main" val="836425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84BD83C-3F35-4F5B-891A-263999A4F418}" type="slidenum">
              <a:rPr lang="en-US"/>
              <a:pPr>
                <a:defRPr/>
              </a:pPr>
              <a:t>‹#›</a:t>
            </a:fld>
            <a:endParaRPr lang="en-US"/>
          </a:p>
        </p:txBody>
      </p:sp>
    </p:spTree>
    <p:extLst>
      <p:ext uri="{BB962C8B-B14F-4D97-AF65-F5344CB8AC3E}">
        <p14:creationId xmlns:p14="http://schemas.microsoft.com/office/powerpoint/2010/main" val="1996446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BA5B4BE-AE8B-4E50-AA7B-DCA28C2933C7}" type="slidenum">
              <a:rPr lang="en-US"/>
              <a:pPr>
                <a:defRPr/>
              </a:pPr>
              <a:t>‹#›</a:t>
            </a:fld>
            <a:endParaRPr lang="en-US"/>
          </a:p>
        </p:txBody>
      </p:sp>
    </p:spTree>
    <p:extLst>
      <p:ext uri="{BB962C8B-B14F-4D97-AF65-F5344CB8AC3E}">
        <p14:creationId xmlns:p14="http://schemas.microsoft.com/office/powerpoint/2010/main" val="2514125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A86CC38-CD58-4243-907C-C528F733F3A2}" type="slidenum">
              <a:rPr lang="en-US"/>
              <a:pPr>
                <a:defRPr/>
              </a:pPr>
              <a:t>‹#›</a:t>
            </a:fld>
            <a:endParaRPr lang="en-US"/>
          </a:p>
        </p:txBody>
      </p:sp>
    </p:spTree>
    <p:extLst>
      <p:ext uri="{BB962C8B-B14F-4D97-AF65-F5344CB8AC3E}">
        <p14:creationId xmlns:p14="http://schemas.microsoft.com/office/powerpoint/2010/main" val="2385660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CA0D633-8134-4FD1-B785-0B03069BD281}" type="slidenum">
              <a:rPr lang="en-US"/>
              <a:pPr>
                <a:defRPr/>
              </a:pPr>
              <a:t>‹#›</a:t>
            </a:fld>
            <a:endParaRPr lang="en-US"/>
          </a:p>
        </p:txBody>
      </p:sp>
    </p:spTree>
    <p:extLst>
      <p:ext uri="{BB962C8B-B14F-4D97-AF65-F5344CB8AC3E}">
        <p14:creationId xmlns:p14="http://schemas.microsoft.com/office/powerpoint/2010/main" val="1641109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FC37141E-AF5A-45EE-AD16-F668D6E88C92}" type="slidenum">
              <a:rPr lang="en-US"/>
              <a:pPr>
                <a:defRPr/>
              </a:pPr>
              <a:t>‹#›</a:t>
            </a:fld>
            <a:endParaRPr lang="en-US"/>
          </a:p>
        </p:txBody>
      </p:sp>
    </p:spTree>
    <p:extLst>
      <p:ext uri="{BB962C8B-B14F-4D97-AF65-F5344CB8AC3E}">
        <p14:creationId xmlns:p14="http://schemas.microsoft.com/office/powerpoint/2010/main" val="2940790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44B4FA0-E4D1-4F4B-AABD-9A1615AE9771}" type="slidenum">
              <a:rPr lang="en-US"/>
              <a:pPr>
                <a:defRPr/>
              </a:pPr>
              <a:t>‹#›</a:t>
            </a:fld>
            <a:endParaRPr lang="en-US"/>
          </a:p>
        </p:txBody>
      </p:sp>
    </p:spTree>
    <p:extLst>
      <p:ext uri="{BB962C8B-B14F-4D97-AF65-F5344CB8AC3E}">
        <p14:creationId xmlns:p14="http://schemas.microsoft.com/office/powerpoint/2010/main" val="2384167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CD444DE-4C49-4C53-9CF9-E0BFA8E42675}" type="slidenum">
              <a:rPr lang="en-US"/>
              <a:pPr>
                <a:defRPr/>
              </a:pPr>
              <a:t>‹#›</a:t>
            </a:fld>
            <a:endParaRPr lang="en-US"/>
          </a:p>
        </p:txBody>
      </p:sp>
    </p:spTree>
    <p:extLst>
      <p:ext uri="{BB962C8B-B14F-4D97-AF65-F5344CB8AC3E}">
        <p14:creationId xmlns:p14="http://schemas.microsoft.com/office/powerpoint/2010/main" val="3643732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7D302B5-EBB5-4B07-BCF1-50BAC37E63B6}" type="slidenum">
              <a:rPr lang="en-US"/>
              <a:pPr>
                <a:defRPr/>
              </a:pPr>
              <a:t>‹#›</a:t>
            </a:fld>
            <a:endParaRPr lang="en-US"/>
          </a:p>
        </p:txBody>
      </p:sp>
    </p:spTree>
    <p:extLst>
      <p:ext uri="{BB962C8B-B14F-4D97-AF65-F5344CB8AC3E}">
        <p14:creationId xmlns:p14="http://schemas.microsoft.com/office/powerpoint/2010/main" val="2395153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A5B4BE-AE8B-4E50-AA7B-DCA28C2933C7}" type="slidenum">
              <a:rPr lang="en-US"/>
              <a:pPr>
                <a:defRPr/>
              </a:pPr>
              <a:t>‹#›</a:t>
            </a:fld>
            <a:endParaRPr lang="en-US"/>
          </a:p>
        </p:txBody>
      </p:sp>
    </p:spTree>
    <p:extLst>
      <p:ext uri="{BB962C8B-B14F-4D97-AF65-F5344CB8AC3E}">
        <p14:creationId xmlns:p14="http://schemas.microsoft.com/office/powerpoint/2010/main" val="25141257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237A31F-FBDD-49BE-96AC-FB44C04BF2F7}" type="slidenum">
              <a:rPr lang="en-US"/>
              <a:pPr>
                <a:defRPr/>
              </a:pPr>
              <a:t>‹#›</a:t>
            </a:fld>
            <a:endParaRPr lang="en-US"/>
          </a:p>
        </p:txBody>
      </p:sp>
    </p:spTree>
    <p:extLst>
      <p:ext uri="{BB962C8B-B14F-4D97-AF65-F5344CB8AC3E}">
        <p14:creationId xmlns:p14="http://schemas.microsoft.com/office/powerpoint/2010/main" val="2824354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4D8CE02-D9F0-41D2-ADBA-BE96E5E56CE1}" type="slidenum">
              <a:rPr lang="en-US"/>
              <a:pPr>
                <a:defRPr/>
              </a:pPr>
              <a:t>‹#›</a:t>
            </a:fld>
            <a:endParaRPr lang="en-US"/>
          </a:p>
        </p:txBody>
      </p:sp>
    </p:spTree>
    <p:extLst>
      <p:ext uri="{BB962C8B-B14F-4D97-AF65-F5344CB8AC3E}">
        <p14:creationId xmlns:p14="http://schemas.microsoft.com/office/powerpoint/2010/main" val="376038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86CC38-CD58-4243-907C-C528F733F3A2}" type="slidenum">
              <a:rPr lang="en-US"/>
              <a:pPr>
                <a:defRPr/>
              </a:pPr>
              <a:t>‹#›</a:t>
            </a:fld>
            <a:endParaRPr lang="en-US"/>
          </a:p>
        </p:txBody>
      </p:sp>
    </p:spTree>
    <p:extLst>
      <p:ext uri="{BB962C8B-B14F-4D97-AF65-F5344CB8AC3E}">
        <p14:creationId xmlns:p14="http://schemas.microsoft.com/office/powerpoint/2010/main" val="238566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A0D633-8134-4FD1-B785-0B03069BD281}" type="slidenum">
              <a:rPr lang="en-US"/>
              <a:pPr>
                <a:defRPr/>
              </a:pPr>
              <a:t>‹#›</a:t>
            </a:fld>
            <a:endParaRPr lang="en-US"/>
          </a:p>
        </p:txBody>
      </p:sp>
    </p:spTree>
    <p:extLst>
      <p:ext uri="{BB962C8B-B14F-4D97-AF65-F5344CB8AC3E}">
        <p14:creationId xmlns:p14="http://schemas.microsoft.com/office/powerpoint/2010/main" val="1641109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37141E-AF5A-45EE-AD16-F668D6E88C92}" type="slidenum">
              <a:rPr lang="en-US"/>
              <a:pPr>
                <a:defRPr/>
              </a:pPr>
              <a:t>‹#›</a:t>
            </a:fld>
            <a:endParaRPr lang="en-US"/>
          </a:p>
        </p:txBody>
      </p:sp>
    </p:spTree>
    <p:extLst>
      <p:ext uri="{BB962C8B-B14F-4D97-AF65-F5344CB8AC3E}">
        <p14:creationId xmlns:p14="http://schemas.microsoft.com/office/powerpoint/2010/main" val="294079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4B4FA0-E4D1-4F4B-AABD-9A1615AE9771}" type="slidenum">
              <a:rPr lang="en-US"/>
              <a:pPr>
                <a:defRPr/>
              </a:pPr>
              <a:t>‹#›</a:t>
            </a:fld>
            <a:endParaRPr lang="en-US"/>
          </a:p>
        </p:txBody>
      </p:sp>
    </p:spTree>
    <p:extLst>
      <p:ext uri="{BB962C8B-B14F-4D97-AF65-F5344CB8AC3E}">
        <p14:creationId xmlns:p14="http://schemas.microsoft.com/office/powerpoint/2010/main" val="238416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D444DE-4C49-4C53-9CF9-E0BFA8E42675}" type="slidenum">
              <a:rPr lang="en-US"/>
              <a:pPr>
                <a:defRPr/>
              </a:pPr>
              <a:t>‹#›</a:t>
            </a:fld>
            <a:endParaRPr lang="en-US"/>
          </a:p>
        </p:txBody>
      </p:sp>
    </p:spTree>
    <p:extLst>
      <p:ext uri="{BB962C8B-B14F-4D97-AF65-F5344CB8AC3E}">
        <p14:creationId xmlns:p14="http://schemas.microsoft.com/office/powerpoint/2010/main" val="364373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D302B5-EBB5-4B07-BCF1-50BAC37E63B6}" type="slidenum">
              <a:rPr lang="en-US"/>
              <a:pPr>
                <a:defRPr/>
              </a:pPr>
              <a:t>‹#›</a:t>
            </a:fld>
            <a:endParaRPr lang="en-US"/>
          </a:p>
        </p:txBody>
      </p:sp>
    </p:spTree>
    <p:extLst>
      <p:ext uri="{BB962C8B-B14F-4D97-AF65-F5344CB8AC3E}">
        <p14:creationId xmlns:p14="http://schemas.microsoft.com/office/powerpoint/2010/main" val="239515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A2EE985-B67A-4081-82D6-9B14526E38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2051"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52"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2053"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54"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2055"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2056"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QuestionShape"/>
          <p:cNvSpPr/>
          <p:nvPr userDrawn="1"/>
        </p:nvSpPr>
        <p:spPr>
          <a:xfrm>
            <a:off x="127000" y="127000"/>
            <a:ext cx="889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ctr" eaLnBrk="0" hangingPunct="0"/>
            <a:r>
              <a:rPr lang="en-US" sz="4400" smtClean="0">
                <a:solidFill>
                  <a:schemeClr val="tx2"/>
                </a:solidFill>
                <a:latin typeface="+mj-lt"/>
                <a:ea typeface="+mj-ea"/>
                <a:cs typeface="+mj-cs"/>
              </a:rPr>
              <a:t>iRespond Question Master</a:t>
            </a:r>
            <a:endParaRPr lang="en-US" sz="4400">
              <a:solidFill>
                <a:schemeClr val="tx2"/>
              </a:solidFill>
              <a:latin typeface="+mj-lt"/>
              <a:ea typeface="+mj-ea"/>
              <a:cs typeface="+mj-cs"/>
            </a:endParaRPr>
          </a:p>
        </p:txBody>
      </p:sp>
      <p:sp>
        <p:nvSpPr>
          <p:cNvPr id="3" name="AShape"/>
          <p:cNvSpPr/>
          <p:nvPr userDrawn="1"/>
        </p:nvSpPr>
        <p:spPr>
          <a:xfrm>
            <a:off x="127000" y="31115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A.) Response A</a:t>
            </a:r>
            <a:endParaRPr lang="en-US" sz="3200">
              <a:solidFill>
                <a:schemeClr val="tx1"/>
              </a:solidFill>
            </a:endParaRPr>
          </a:p>
        </p:txBody>
      </p:sp>
      <p:sp>
        <p:nvSpPr>
          <p:cNvPr id="4" name="BShape"/>
          <p:cNvSpPr/>
          <p:nvPr userDrawn="1"/>
        </p:nvSpPr>
        <p:spPr>
          <a:xfrm>
            <a:off x="127000" y="38354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B.) Response B</a:t>
            </a:r>
            <a:endParaRPr lang="en-US" sz="3200">
              <a:solidFill>
                <a:schemeClr val="tx1"/>
              </a:solidFill>
            </a:endParaRPr>
          </a:p>
        </p:txBody>
      </p:sp>
      <p:sp>
        <p:nvSpPr>
          <p:cNvPr id="5" name="CShape"/>
          <p:cNvSpPr/>
          <p:nvPr userDrawn="1"/>
        </p:nvSpPr>
        <p:spPr>
          <a:xfrm>
            <a:off x="127000" y="45593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C.) Response C</a:t>
            </a:r>
            <a:endParaRPr lang="en-US" sz="3200">
              <a:solidFill>
                <a:schemeClr val="tx1"/>
              </a:solidFill>
            </a:endParaRPr>
          </a:p>
        </p:txBody>
      </p:sp>
      <p:sp>
        <p:nvSpPr>
          <p:cNvPr id="6" name="DShape"/>
          <p:cNvSpPr/>
          <p:nvPr userDrawn="1"/>
        </p:nvSpPr>
        <p:spPr>
          <a:xfrm>
            <a:off x="127000" y="52832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D.) Response D</a:t>
            </a:r>
            <a:endParaRPr lang="en-US" sz="3200">
              <a:solidFill>
                <a:schemeClr val="tx1"/>
              </a:solidFill>
            </a:endParaRPr>
          </a:p>
        </p:txBody>
      </p:sp>
      <p:sp>
        <p:nvSpPr>
          <p:cNvPr id="7" name="EShape"/>
          <p:cNvSpPr/>
          <p:nvPr userDrawn="1"/>
        </p:nvSpPr>
        <p:spPr>
          <a:xfrm>
            <a:off x="127000" y="60071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E.) Response E</a:t>
            </a:r>
            <a:endParaRPr lang="en-US" sz="3200">
              <a:solidFill>
                <a:schemeClr val="tx1"/>
              </a:solidFill>
            </a:endParaRP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11" Type="http://schemas.openxmlformats.org/officeDocument/2006/relationships/image" Target="../media/image11.wmf"/><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AutoShape 5"/>
          <p:cNvSpPr>
            <a:spLocks noChangeArrowheads="1"/>
          </p:cNvSpPr>
          <p:nvPr/>
        </p:nvSpPr>
        <p:spPr bwMode="auto">
          <a:xfrm>
            <a:off x="1066800" y="1155700"/>
            <a:ext cx="2743200" cy="1066800"/>
          </a:xfrm>
          <a:prstGeom prst="triangle">
            <a:avLst>
              <a:gd name="adj" fmla="val 50000"/>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3078" name="AutoShape 6"/>
          <p:cNvSpPr>
            <a:spLocks noChangeArrowheads="1"/>
          </p:cNvSpPr>
          <p:nvPr/>
        </p:nvSpPr>
        <p:spPr bwMode="auto">
          <a:xfrm>
            <a:off x="4419600" y="622300"/>
            <a:ext cx="4038600" cy="1600200"/>
          </a:xfrm>
          <a:prstGeom prst="triangle">
            <a:avLst>
              <a:gd name="adj" fmla="val 50000"/>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3079" name="Freeform 7"/>
          <p:cNvSpPr>
            <a:spLocks/>
          </p:cNvSpPr>
          <p:nvPr/>
        </p:nvSpPr>
        <p:spPr bwMode="auto">
          <a:xfrm>
            <a:off x="3330575" y="1962150"/>
            <a:ext cx="146050" cy="227013"/>
          </a:xfrm>
          <a:custGeom>
            <a:avLst/>
            <a:gdLst>
              <a:gd name="T0" fmla="*/ 0 w 92"/>
              <a:gd name="T1" fmla="*/ 143 h 143"/>
              <a:gd name="T2" fmla="*/ 7 w 92"/>
              <a:gd name="T3" fmla="*/ 57 h 143"/>
              <a:gd name="T4" fmla="*/ 14 w 92"/>
              <a:gd name="T5" fmla="*/ 29 h 143"/>
              <a:gd name="T6" fmla="*/ 92 w 92"/>
              <a:gd name="T7" fmla="*/ 0 h 143"/>
            </a:gdLst>
            <a:ahLst/>
            <a:cxnLst>
              <a:cxn ang="0">
                <a:pos x="T0" y="T1"/>
              </a:cxn>
              <a:cxn ang="0">
                <a:pos x="T2" y="T3"/>
              </a:cxn>
              <a:cxn ang="0">
                <a:pos x="T4" y="T5"/>
              </a:cxn>
              <a:cxn ang="0">
                <a:pos x="T6" y="T7"/>
              </a:cxn>
            </a:cxnLst>
            <a:rect l="0" t="0" r="r" b="b"/>
            <a:pathLst>
              <a:path w="92" h="143">
                <a:moveTo>
                  <a:pt x="0" y="143"/>
                </a:moveTo>
                <a:cubicBezTo>
                  <a:pt x="2" y="114"/>
                  <a:pt x="3" y="86"/>
                  <a:pt x="7" y="57"/>
                </a:cubicBezTo>
                <a:cubicBezTo>
                  <a:pt x="8" y="47"/>
                  <a:pt x="7" y="35"/>
                  <a:pt x="14" y="29"/>
                </a:cubicBezTo>
                <a:cubicBezTo>
                  <a:pt x="31" y="15"/>
                  <a:pt x="70" y="13"/>
                  <a:pt x="9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0" name="Freeform 8"/>
          <p:cNvSpPr>
            <a:spLocks/>
          </p:cNvSpPr>
          <p:nvPr/>
        </p:nvSpPr>
        <p:spPr bwMode="auto">
          <a:xfrm>
            <a:off x="7920038" y="1928813"/>
            <a:ext cx="165100" cy="293687"/>
          </a:xfrm>
          <a:custGeom>
            <a:avLst/>
            <a:gdLst>
              <a:gd name="T0" fmla="*/ 19 w 104"/>
              <a:gd name="T1" fmla="*/ 185 h 185"/>
              <a:gd name="T2" fmla="*/ 54 w 104"/>
              <a:gd name="T3" fmla="*/ 29 h 185"/>
              <a:gd name="T4" fmla="*/ 104 w 104"/>
              <a:gd name="T5" fmla="*/ 0 h 185"/>
            </a:gdLst>
            <a:ahLst/>
            <a:cxnLst>
              <a:cxn ang="0">
                <a:pos x="T0" y="T1"/>
              </a:cxn>
              <a:cxn ang="0">
                <a:pos x="T2" y="T3"/>
              </a:cxn>
              <a:cxn ang="0">
                <a:pos x="T4" y="T5"/>
              </a:cxn>
            </a:cxnLst>
            <a:rect l="0" t="0" r="r" b="b"/>
            <a:pathLst>
              <a:path w="104" h="185">
                <a:moveTo>
                  <a:pt x="19" y="185"/>
                </a:moveTo>
                <a:cubicBezTo>
                  <a:pt x="0" y="128"/>
                  <a:pt x="12" y="71"/>
                  <a:pt x="54" y="29"/>
                </a:cubicBezTo>
                <a:cubicBezTo>
                  <a:pt x="70" y="13"/>
                  <a:pt x="89" y="15"/>
                  <a:pt x="104"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1" name="Freeform 9"/>
          <p:cNvSpPr>
            <a:spLocks/>
          </p:cNvSpPr>
          <p:nvPr/>
        </p:nvSpPr>
        <p:spPr bwMode="auto">
          <a:xfrm>
            <a:off x="2279650" y="1296988"/>
            <a:ext cx="361950" cy="92075"/>
          </a:xfrm>
          <a:custGeom>
            <a:avLst/>
            <a:gdLst>
              <a:gd name="T0" fmla="*/ 0 w 228"/>
              <a:gd name="T1" fmla="*/ 0 h 58"/>
              <a:gd name="T2" fmla="*/ 79 w 228"/>
              <a:gd name="T3" fmla="*/ 35 h 58"/>
              <a:gd name="T4" fmla="*/ 228 w 228"/>
              <a:gd name="T5" fmla="*/ 0 h 58"/>
            </a:gdLst>
            <a:ahLst/>
            <a:cxnLst>
              <a:cxn ang="0">
                <a:pos x="T0" y="T1"/>
              </a:cxn>
              <a:cxn ang="0">
                <a:pos x="T2" y="T3"/>
              </a:cxn>
              <a:cxn ang="0">
                <a:pos x="T4" y="T5"/>
              </a:cxn>
            </a:cxnLst>
            <a:rect l="0" t="0" r="r" b="b"/>
            <a:pathLst>
              <a:path w="228" h="58">
                <a:moveTo>
                  <a:pt x="0" y="0"/>
                </a:moveTo>
                <a:cubicBezTo>
                  <a:pt x="64" y="31"/>
                  <a:pt x="37" y="22"/>
                  <a:pt x="79" y="35"/>
                </a:cubicBezTo>
                <a:cubicBezTo>
                  <a:pt x="80" y="35"/>
                  <a:pt x="228" y="58"/>
                  <a:pt x="22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2" name="Freeform 10"/>
          <p:cNvSpPr>
            <a:spLocks/>
          </p:cNvSpPr>
          <p:nvPr/>
        </p:nvSpPr>
        <p:spPr bwMode="auto">
          <a:xfrm>
            <a:off x="2155825" y="1387475"/>
            <a:ext cx="554038" cy="160338"/>
          </a:xfrm>
          <a:custGeom>
            <a:avLst/>
            <a:gdLst>
              <a:gd name="T0" fmla="*/ 0 w 349"/>
              <a:gd name="T1" fmla="*/ 0 h 101"/>
              <a:gd name="T2" fmla="*/ 100 w 349"/>
              <a:gd name="T3" fmla="*/ 85 h 101"/>
              <a:gd name="T4" fmla="*/ 313 w 349"/>
              <a:gd name="T5" fmla="*/ 57 h 101"/>
              <a:gd name="T6" fmla="*/ 342 w 349"/>
              <a:gd name="T7" fmla="*/ 21 h 101"/>
              <a:gd name="T8" fmla="*/ 349 w 349"/>
              <a:gd name="T9" fmla="*/ 0 h 101"/>
            </a:gdLst>
            <a:ahLst/>
            <a:cxnLst>
              <a:cxn ang="0">
                <a:pos x="T0" y="T1"/>
              </a:cxn>
              <a:cxn ang="0">
                <a:pos x="T2" y="T3"/>
              </a:cxn>
              <a:cxn ang="0">
                <a:pos x="T4" y="T5"/>
              </a:cxn>
              <a:cxn ang="0">
                <a:pos x="T6" y="T7"/>
              </a:cxn>
              <a:cxn ang="0">
                <a:pos x="T8" y="T9"/>
              </a:cxn>
            </a:cxnLst>
            <a:rect l="0" t="0" r="r" b="b"/>
            <a:pathLst>
              <a:path w="349" h="101">
                <a:moveTo>
                  <a:pt x="0" y="0"/>
                </a:moveTo>
                <a:cubicBezTo>
                  <a:pt x="32" y="48"/>
                  <a:pt x="41" y="71"/>
                  <a:pt x="100" y="85"/>
                </a:cubicBezTo>
                <a:cubicBezTo>
                  <a:pt x="195" y="81"/>
                  <a:pt x="247" y="101"/>
                  <a:pt x="313" y="57"/>
                </a:cubicBezTo>
                <a:cubicBezTo>
                  <a:pt x="321" y="44"/>
                  <a:pt x="334" y="34"/>
                  <a:pt x="342" y="21"/>
                </a:cubicBezTo>
                <a:cubicBezTo>
                  <a:pt x="346" y="15"/>
                  <a:pt x="349" y="0"/>
                  <a:pt x="349"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3" name="Freeform 11"/>
          <p:cNvSpPr>
            <a:spLocks/>
          </p:cNvSpPr>
          <p:nvPr/>
        </p:nvSpPr>
        <p:spPr bwMode="auto">
          <a:xfrm>
            <a:off x="6176963" y="755650"/>
            <a:ext cx="441325" cy="195263"/>
          </a:xfrm>
          <a:custGeom>
            <a:avLst/>
            <a:gdLst>
              <a:gd name="T0" fmla="*/ 0 w 278"/>
              <a:gd name="T1" fmla="*/ 35 h 123"/>
              <a:gd name="T2" fmla="*/ 29 w 278"/>
              <a:gd name="T3" fmla="*/ 64 h 123"/>
              <a:gd name="T4" fmla="*/ 36 w 278"/>
              <a:gd name="T5" fmla="*/ 85 h 123"/>
              <a:gd name="T6" fmla="*/ 79 w 278"/>
              <a:gd name="T7" fmla="*/ 99 h 123"/>
              <a:gd name="T8" fmla="*/ 100 w 278"/>
              <a:gd name="T9" fmla="*/ 106 h 123"/>
              <a:gd name="T10" fmla="*/ 278 w 278"/>
              <a:gd name="T11" fmla="*/ 0 h 123"/>
            </a:gdLst>
            <a:ahLst/>
            <a:cxnLst>
              <a:cxn ang="0">
                <a:pos x="T0" y="T1"/>
              </a:cxn>
              <a:cxn ang="0">
                <a:pos x="T2" y="T3"/>
              </a:cxn>
              <a:cxn ang="0">
                <a:pos x="T4" y="T5"/>
              </a:cxn>
              <a:cxn ang="0">
                <a:pos x="T6" y="T7"/>
              </a:cxn>
              <a:cxn ang="0">
                <a:pos x="T8" y="T9"/>
              </a:cxn>
              <a:cxn ang="0">
                <a:pos x="T10" y="T11"/>
              </a:cxn>
            </a:cxnLst>
            <a:rect l="0" t="0" r="r" b="b"/>
            <a:pathLst>
              <a:path w="278" h="123">
                <a:moveTo>
                  <a:pt x="0" y="35"/>
                </a:moveTo>
                <a:cubicBezTo>
                  <a:pt x="5" y="39"/>
                  <a:pt x="26" y="58"/>
                  <a:pt x="29" y="64"/>
                </a:cubicBezTo>
                <a:cubicBezTo>
                  <a:pt x="33" y="70"/>
                  <a:pt x="30" y="81"/>
                  <a:pt x="36" y="85"/>
                </a:cubicBezTo>
                <a:cubicBezTo>
                  <a:pt x="48" y="94"/>
                  <a:pt x="65" y="94"/>
                  <a:pt x="79" y="99"/>
                </a:cubicBezTo>
                <a:cubicBezTo>
                  <a:pt x="86" y="101"/>
                  <a:pt x="100" y="106"/>
                  <a:pt x="100" y="106"/>
                </a:cubicBezTo>
                <a:cubicBezTo>
                  <a:pt x="208" y="101"/>
                  <a:pt x="278" y="123"/>
                  <a:pt x="27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4" name="Freeform 12"/>
          <p:cNvSpPr>
            <a:spLocks/>
          </p:cNvSpPr>
          <p:nvPr/>
        </p:nvSpPr>
        <p:spPr bwMode="auto">
          <a:xfrm>
            <a:off x="6019800" y="912813"/>
            <a:ext cx="790575" cy="136525"/>
          </a:xfrm>
          <a:custGeom>
            <a:avLst/>
            <a:gdLst>
              <a:gd name="T0" fmla="*/ 0 w 498"/>
              <a:gd name="T1" fmla="*/ 21 h 86"/>
              <a:gd name="T2" fmla="*/ 21 w 498"/>
              <a:gd name="T3" fmla="*/ 29 h 86"/>
              <a:gd name="T4" fmla="*/ 28 w 498"/>
              <a:gd name="T5" fmla="*/ 50 h 86"/>
              <a:gd name="T6" fmla="*/ 57 w 498"/>
              <a:gd name="T7" fmla="*/ 57 h 86"/>
              <a:gd name="T8" fmla="*/ 220 w 498"/>
              <a:gd name="T9" fmla="*/ 85 h 86"/>
              <a:gd name="T10" fmla="*/ 469 w 498"/>
              <a:gd name="T11" fmla="*/ 50 h 86"/>
              <a:gd name="T12" fmla="*/ 498 w 498"/>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498" h="86">
                <a:moveTo>
                  <a:pt x="0" y="21"/>
                </a:moveTo>
                <a:cubicBezTo>
                  <a:pt x="7" y="24"/>
                  <a:pt x="16" y="24"/>
                  <a:pt x="21" y="29"/>
                </a:cubicBezTo>
                <a:cubicBezTo>
                  <a:pt x="26" y="34"/>
                  <a:pt x="22" y="45"/>
                  <a:pt x="28" y="50"/>
                </a:cubicBezTo>
                <a:cubicBezTo>
                  <a:pt x="36" y="56"/>
                  <a:pt x="47" y="55"/>
                  <a:pt x="57" y="57"/>
                </a:cubicBezTo>
                <a:cubicBezTo>
                  <a:pt x="101" y="86"/>
                  <a:pt x="169" y="80"/>
                  <a:pt x="220" y="85"/>
                </a:cubicBezTo>
                <a:cubicBezTo>
                  <a:pt x="439" y="76"/>
                  <a:pt x="341" y="82"/>
                  <a:pt x="469" y="50"/>
                </a:cubicBezTo>
                <a:cubicBezTo>
                  <a:pt x="476" y="29"/>
                  <a:pt x="488" y="20"/>
                  <a:pt x="49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3085" name="Text Box 13"/>
          <p:cNvSpPr txBox="1">
            <a:spLocks noChangeArrowheads="1"/>
          </p:cNvSpPr>
          <p:nvPr/>
        </p:nvSpPr>
        <p:spPr bwMode="auto">
          <a:xfrm>
            <a:off x="774700" y="20574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U</a:t>
            </a:r>
          </a:p>
        </p:txBody>
      </p:sp>
      <p:sp>
        <p:nvSpPr>
          <p:cNvPr id="3086" name="Text Box 14"/>
          <p:cNvSpPr txBox="1">
            <a:spLocks noChangeArrowheads="1"/>
          </p:cNvSpPr>
          <p:nvPr/>
        </p:nvSpPr>
        <p:spPr bwMode="auto">
          <a:xfrm>
            <a:off x="2222500" y="6858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W</a:t>
            </a:r>
          </a:p>
        </p:txBody>
      </p:sp>
      <p:sp>
        <p:nvSpPr>
          <p:cNvPr id="3087" name="Text Box 15"/>
          <p:cNvSpPr txBox="1">
            <a:spLocks noChangeArrowheads="1"/>
          </p:cNvSpPr>
          <p:nvPr/>
        </p:nvSpPr>
        <p:spPr bwMode="auto">
          <a:xfrm>
            <a:off x="3670300" y="21336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V</a:t>
            </a:r>
          </a:p>
        </p:txBody>
      </p:sp>
      <p:sp>
        <p:nvSpPr>
          <p:cNvPr id="3088" name="Text Box 16"/>
          <p:cNvSpPr txBox="1">
            <a:spLocks noChangeArrowheads="1"/>
          </p:cNvSpPr>
          <p:nvPr/>
        </p:nvSpPr>
        <p:spPr bwMode="auto">
          <a:xfrm>
            <a:off x="4356100" y="21336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X</a:t>
            </a:r>
          </a:p>
        </p:txBody>
      </p:sp>
      <p:sp>
        <p:nvSpPr>
          <p:cNvPr id="3089" name="Text Box 17"/>
          <p:cNvSpPr txBox="1">
            <a:spLocks noChangeArrowheads="1"/>
          </p:cNvSpPr>
          <p:nvPr/>
        </p:nvSpPr>
        <p:spPr bwMode="auto">
          <a:xfrm>
            <a:off x="6337300" y="1524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Z</a:t>
            </a:r>
          </a:p>
        </p:txBody>
      </p:sp>
      <p:sp>
        <p:nvSpPr>
          <p:cNvPr id="3090" name="Text Box 18"/>
          <p:cNvSpPr txBox="1">
            <a:spLocks noChangeArrowheads="1"/>
          </p:cNvSpPr>
          <p:nvPr/>
        </p:nvSpPr>
        <p:spPr bwMode="auto">
          <a:xfrm>
            <a:off x="8001000" y="21336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Y</a:t>
            </a:r>
          </a:p>
        </p:txBody>
      </p:sp>
      <p:sp>
        <p:nvSpPr>
          <p:cNvPr id="3091" name="Text Box 19"/>
          <p:cNvSpPr txBox="1">
            <a:spLocks noChangeArrowheads="1"/>
          </p:cNvSpPr>
          <p:nvPr/>
        </p:nvSpPr>
        <p:spPr bwMode="auto">
          <a:xfrm>
            <a:off x="1079500" y="1295400"/>
            <a:ext cx="1189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7.5</a:t>
            </a:r>
          </a:p>
        </p:txBody>
      </p:sp>
      <p:sp>
        <p:nvSpPr>
          <p:cNvPr id="3092" name="Text Box 20"/>
          <p:cNvSpPr txBox="1">
            <a:spLocks noChangeArrowheads="1"/>
          </p:cNvSpPr>
          <p:nvPr/>
        </p:nvSpPr>
        <p:spPr bwMode="auto">
          <a:xfrm>
            <a:off x="2133600" y="2100263"/>
            <a:ext cx="1189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5</a:t>
            </a:r>
          </a:p>
        </p:txBody>
      </p:sp>
      <p:sp>
        <p:nvSpPr>
          <p:cNvPr id="3093" name="Text Box 21"/>
          <p:cNvSpPr txBox="1">
            <a:spLocks noChangeArrowheads="1"/>
          </p:cNvSpPr>
          <p:nvPr/>
        </p:nvSpPr>
        <p:spPr bwMode="auto">
          <a:xfrm>
            <a:off x="7162800" y="914400"/>
            <a:ext cx="1189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12</a:t>
            </a:r>
          </a:p>
        </p:txBody>
      </p:sp>
      <p:sp>
        <p:nvSpPr>
          <p:cNvPr id="3094" name="Text Box 22"/>
          <p:cNvSpPr txBox="1">
            <a:spLocks noChangeArrowheads="1"/>
          </p:cNvSpPr>
          <p:nvPr/>
        </p:nvSpPr>
        <p:spPr bwMode="auto">
          <a:xfrm>
            <a:off x="6489700" y="2209800"/>
            <a:ext cx="1189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chemeClr val="accent2"/>
                </a:solidFill>
                <a:latin typeface="+mj-lt"/>
              </a:rPr>
              <a:t>6</a:t>
            </a:r>
          </a:p>
        </p:txBody>
      </p:sp>
      <p:graphicFrame>
        <p:nvGraphicFramePr>
          <p:cNvPr id="13332" name="Object 23"/>
          <p:cNvGraphicFramePr>
            <a:graphicFrameLocks noChangeAspect="1"/>
          </p:cNvGraphicFramePr>
          <p:nvPr/>
        </p:nvGraphicFramePr>
        <p:xfrm>
          <a:off x="76200" y="2755900"/>
          <a:ext cx="8077200" cy="2889250"/>
        </p:xfrm>
        <a:graphic>
          <a:graphicData uri="http://schemas.openxmlformats.org/presentationml/2006/ole">
            <mc:AlternateContent xmlns:mc="http://schemas.openxmlformats.org/markup-compatibility/2006">
              <mc:Choice xmlns:v="urn:schemas-microsoft-com:vml" Requires="v">
                <p:oleObj spid="_x0000_s13348" name="Equation" r:id="rId3" imgW="3124200" imgH="1117600" progId="Equation.DSMT4">
                  <p:embed/>
                </p:oleObj>
              </mc:Choice>
              <mc:Fallback>
                <p:oleObj name="Equation" r:id="rId3" imgW="3124200" imgH="1117600" progId="Equation.DSMT4">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755900"/>
                        <a:ext cx="8077200" cy="288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6" name="Text Box 24"/>
          <p:cNvSpPr txBox="1">
            <a:spLocks noChangeArrowheads="1"/>
          </p:cNvSpPr>
          <p:nvPr/>
        </p:nvSpPr>
        <p:spPr bwMode="auto">
          <a:xfrm>
            <a:off x="2362200" y="26670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rgbClr val="FF3300"/>
                </a:solidFill>
                <a:latin typeface="+mj-lt"/>
              </a:rPr>
              <a:t>XYZ</a:t>
            </a:r>
          </a:p>
        </p:txBody>
      </p:sp>
      <p:sp>
        <p:nvSpPr>
          <p:cNvPr id="3097" name="Text Box 25"/>
          <p:cNvSpPr txBox="1">
            <a:spLocks noChangeArrowheads="1"/>
          </p:cNvSpPr>
          <p:nvPr/>
        </p:nvSpPr>
        <p:spPr bwMode="auto">
          <a:xfrm>
            <a:off x="7696200" y="3289300"/>
            <a:ext cx="1600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dirty="0" smtClean="0">
                <a:solidFill>
                  <a:srgbClr val="FF3300"/>
                </a:solidFill>
                <a:latin typeface="+mj-lt"/>
              </a:rPr>
              <a:t>6/5 or 1.2</a:t>
            </a:r>
            <a:endParaRPr lang="en-US" sz="3200" b="1" dirty="0">
              <a:solidFill>
                <a:srgbClr val="FF3300"/>
              </a:solidFill>
              <a:latin typeface="+mj-lt"/>
            </a:endParaRPr>
          </a:p>
        </p:txBody>
      </p:sp>
      <p:sp>
        <p:nvSpPr>
          <p:cNvPr id="3098" name="Text Box 26"/>
          <p:cNvSpPr txBox="1">
            <a:spLocks noChangeArrowheads="1"/>
          </p:cNvSpPr>
          <p:nvPr/>
        </p:nvSpPr>
        <p:spPr bwMode="auto">
          <a:xfrm>
            <a:off x="2590800" y="38989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dirty="0">
                <a:solidFill>
                  <a:srgbClr val="FF3300"/>
                </a:solidFill>
                <a:latin typeface="+mj-lt"/>
              </a:rPr>
              <a:t>10</a:t>
            </a:r>
          </a:p>
        </p:txBody>
      </p:sp>
      <p:sp>
        <p:nvSpPr>
          <p:cNvPr id="3099" name="Text Box 27"/>
          <p:cNvSpPr txBox="1">
            <a:spLocks noChangeArrowheads="1"/>
          </p:cNvSpPr>
          <p:nvPr/>
        </p:nvSpPr>
        <p:spPr bwMode="auto">
          <a:xfrm>
            <a:off x="2667000" y="44323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rgbClr val="FF3300"/>
                </a:solidFill>
                <a:latin typeface="+mj-lt"/>
              </a:rPr>
              <a:t>9</a:t>
            </a:r>
          </a:p>
        </p:txBody>
      </p:sp>
      <p:sp>
        <p:nvSpPr>
          <p:cNvPr id="3100" name="Text Box 28"/>
          <p:cNvSpPr txBox="1">
            <a:spLocks noChangeArrowheads="1"/>
          </p:cNvSpPr>
          <p:nvPr/>
        </p:nvSpPr>
        <p:spPr bwMode="auto">
          <a:xfrm>
            <a:off x="5638800" y="55753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solidFill>
                  <a:srgbClr val="FF3300"/>
                </a:solidFill>
                <a:latin typeface="+mj-lt"/>
              </a:rPr>
              <a:t>100</a:t>
            </a:r>
          </a:p>
        </p:txBody>
      </p:sp>
      <p:sp>
        <p:nvSpPr>
          <p:cNvPr id="3101" name="Text Box 29"/>
          <p:cNvSpPr txBox="1">
            <a:spLocks noChangeArrowheads="1"/>
          </p:cNvSpPr>
          <p:nvPr/>
        </p:nvSpPr>
        <p:spPr bwMode="auto">
          <a:xfrm>
            <a:off x="152400" y="2286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dirty="0">
                <a:solidFill>
                  <a:schemeClr val="accent2"/>
                </a:solidFill>
                <a:latin typeface="+mj-lt"/>
              </a:rPr>
              <a:t>Warm Up 				</a:t>
            </a:r>
            <a:endParaRPr lang="en-US" sz="2000" b="1" dirty="0">
              <a:solidFill>
                <a:srgbClr val="CC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96"/>
                                        </p:tgtEl>
                                        <p:attrNameLst>
                                          <p:attrName>style.visibility</p:attrName>
                                        </p:attrNameLst>
                                      </p:cBhvr>
                                      <p:to>
                                        <p:strVal val="visible"/>
                                      </p:to>
                                    </p:set>
                                    <p:animEffect transition="in" filter="checkerboard(across)">
                                      <p:cBhvr>
                                        <p:cTn id="7" dur="500"/>
                                        <p:tgtEl>
                                          <p:spTgt spid="30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97"/>
                                        </p:tgtEl>
                                        <p:attrNameLst>
                                          <p:attrName>style.visibility</p:attrName>
                                        </p:attrNameLst>
                                      </p:cBhvr>
                                      <p:to>
                                        <p:strVal val="visible"/>
                                      </p:to>
                                    </p:set>
                                    <p:animEffect transition="in" filter="blinds(horizontal)">
                                      <p:cBhvr>
                                        <p:cTn id="12" dur="500"/>
                                        <p:tgtEl>
                                          <p:spTgt spid="30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98"/>
                                        </p:tgtEl>
                                        <p:attrNameLst>
                                          <p:attrName>style.visibility</p:attrName>
                                        </p:attrNameLst>
                                      </p:cBhvr>
                                      <p:to>
                                        <p:strVal val="visible"/>
                                      </p:to>
                                    </p:set>
                                    <p:animEffect transition="in" filter="box(in)">
                                      <p:cBhvr>
                                        <p:cTn id="17" dur="500"/>
                                        <p:tgtEl>
                                          <p:spTgt spid="30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099"/>
                                        </p:tgtEl>
                                        <p:attrNameLst>
                                          <p:attrName>style.visibility</p:attrName>
                                        </p:attrNameLst>
                                      </p:cBhvr>
                                      <p:to>
                                        <p:strVal val="visible"/>
                                      </p:to>
                                    </p:set>
                                    <p:animEffect transition="in" filter="wipe(down)">
                                      <p:cBhvr>
                                        <p:cTn id="22" dur="500"/>
                                        <p:tgtEl>
                                          <p:spTgt spid="30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100"/>
                                        </p:tgtEl>
                                        <p:attrNameLst>
                                          <p:attrName>style.visibility</p:attrName>
                                        </p:attrNameLst>
                                      </p:cBhvr>
                                      <p:to>
                                        <p:strVal val="visible"/>
                                      </p:to>
                                    </p:set>
                                    <p:anim calcmode="lin" valueType="num">
                                      <p:cBhvr additive="base">
                                        <p:cTn id="27" dur="500" fill="hold"/>
                                        <p:tgtEl>
                                          <p:spTgt spid="3100"/>
                                        </p:tgtEl>
                                        <p:attrNameLst>
                                          <p:attrName>ppt_x</p:attrName>
                                        </p:attrNameLst>
                                      </p:cBhvr>
                                      <p:tavLst>
                                        <p:tav tm="0">
                                          <p:val>
                                            <p:strVal val="#ppt_x"/>
                                          </p:val>
                                        </p:tav>
                                        <p:tav tm="100000">
                                          <p:val>
                                            <p:strVal val="#ppt_x"/>
                                          </p:val>
                                        </p:tav>
                                      </p:tavLst>
                                    </p:anim>
                                    <p:anim calcmode="lin" valueType="num">
                                      <p:cBhvr additive="base">
                                        <p:cTn id="28" dur="500" fill="hold"/>
                                        <p:tgtEl>
                                          <p:spTgt spid="3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6" grpId="0"/>
      <p:bldP spid="3097" grpId="0"/>
      <p:bldP spid="3098" grpId="0"/>
      <p:bldP spid="3099" grpId="0"/>
      <p:bldP spid="3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6"/>
          <p:cNvSpPr>
            <a:spLocks noChangeArrowheads="1" noChangeShapeType="1" noTextEdit="1"/>
          </p:cNvSpPr>
          <p:nvPr/>
        </p:nvSpPr>
        <p:spPr bwMode="auto">
          <a:xfrm>
            <a:off x="304800" y="838200"/>
            <a:ext cx="8305800" cy="2209800"/>
          </a:xfrm>
          <a:prstGeom prst="rect">
            <a:avLst/>
          </a:prstGeom>
        </p:spPr>
        <p:txBody>
          <a:bodyPr wrap="none" fromWordArt="1">
            <a:prstTxWarp prst="textPlain">
              <a:avLst>
                <a:gd name="adj" fmla="val 50000"/>
              </a:avLst>
            </a:prstTxWarp>
          </a:bodyPr>
          <a:lstStyle/>
          <a:p>
            <a:pPr algn="ctr"/>
            <a:r>
              <a:rPr lang="en-US" sz="3600" b="1" kern="10">
                <a:ln w="9525">
                  <a:solidFill>
                    <a:srgbClr val="FFCC00"/>
                  </a:solidFill>
                  <a:round/>
                  <a:headEnd/>
                  <a:tailEnd/>
                </a:ln>
                <a:solidFill>
                  <a:srgbClr val="FF0066"/>
                </a:solidFill>
                <a:latin typeface="+mj-lt"/>
                <a:ea typeface="+mj-lt"/>
                <a:cs typeface="+mj-lt"/>
              </a:rPr>
              <a:t>Classwork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t>Shadow Math</a:t>
            </a:r>
            <a:endParaRPr lang="en-US" dirty="0"/>
          </a:p>
        </p:txBody>
      </p:sp>
      <p:sp>
        <p:nvSpPr>
          <p:cNvPr id="3" name="Subtitle 2"/>
          <p:cNvSpPr>
            <a:spLocks noGrp="1"/>
          </p:cNvSpPr>
          <p:nvPr>
            <p:ph type="subTitle" idx="1"/>
          </p:nvPr>
        </p:nvSpPr>
        <p:spPr>
          <a:xfrm>
            <a:off x="195943" y="914400"/>
            <a:ext cx="8795657" cy="1752600"/>
          </a:xfrm>
        </p:spPr>
        <p:txBody>
          <a:bodyPr>
            <a:noAutofit/>
          </a:bodyPr>
          <a:lstStyle/>
          <a:p>
            <a:pPr algn="l"/>
            <a:r>
              <a:rPr lang="tr-TR" sz="1800" dirty="0">
                <a:solidFill>
                  <a:schemeClr val="tx1"/>
                </a:solidFill>
              </a:rPr>
              <a:t>Jeannie is practicing on the basketball goal outside her house. She thinks that the goal seems lower than the 10 ft. goal she plays on in the gym. She wonders how far the goal is from the ground. Jeannie can not reach the goal to measure the distance to the ground, but she remembers something from math class that may help. First, she needs to estimate the distance from the bottom of the goal post to the top of the backboard. To do this, Jeannie measures the length of the shadow cast by the goal post and backboard. She then stands a yardstick on the ground so that it is perpendicular to the ground, and measures the length of the shadow cast by the yardstick. Here are Jeannie’s measurements:</a:t>
            </a:r>
            <a:endParaRPr lang="en-US" sz="1800" dirty="0">
              <a:solidFill>
                <a:schemeClr val="tx1"/>
              </a:solidFill>
            </a:endParaRPr>
          </a:p>
          <a:p>
            <a:pPr algn="l"/>
            <a:endParaRPr lang="en-US" sz="1800" dirty="0">
              <a:solidFill>
                <a:schemeClr val="tx1"/>
              </a:solidFill>
            </a:endParaRPr>
          </a:p>
          <a:p>
            <a:pPr algn="l"/>
            <a:r>
              <a:rPr lang="tr-TR" sz="1800" dirty="0">
                <a:solidFill>
                  <a:schemeClr val="tx1"/>
                </a:solidFill>
              </a:rPr>
              <a:t>Length of shadow cast by goal post and backboard: 5 ft. 9 in</a:t>
            </a:r>
            <a:r>
              <a:rPr lang="tr-TR" sz="1800" dirty="0" smtClean="0">
                <a:solidFill>
                  <a:schemeClr val="tx1"/>
                </a:solidFill>
              </a:rPr>
              <a:t>.</a:t>
            </a:r>
            <a:r>
              <a:rPr lang="en-US" sz="1800" dirty="0" smtClean="0">
                <a:solidFill>
                  <a:schemeClr val="tx1"/>
                </a:solidFill>
              </a:rPr>
              <a:t> (69 in.)</a:t>
            </a:r>
            <a:endParaRPr lang="en-US" sz="1800" dirty="0">
              <a:solidFill>
                <a:schemeClr val="tx1"/>
              </a:solidFill>
            </a:endParaRPr>
          </a:p>
          <a:p>
            <a:pPr algn="l"/>
            <a:r>
              <a:rPr lang="tr-TR" sz="1800" dirty="0" smtClean="0">
                <a:solidFill>
                  <a:schemeClr val="tx1"/>
                </a:solidFill>
              </a:rPr>
              <a:t>Length </a:t>
            </a:r>
            <a:r>
              <a:rPr lang="tr-TR" sz="1800" dirty="0">
                <a:solidFill>
                  <a:schemeClr val="tx1"/>
                </a:solidFill>
              </a:rPr>
              <a:t>of yardstick’s shadow: 1 ft. 6 in</a:t>
            </a:r>
            <a:r>
              <a:rPr lang="tr-TR" sz="1800" dirty="0" smtClean="0">
                <a:solidFill>
                  <a:schemeClr val="tx1"/>
                </a:solidFill>
              </a:rPr>
              <a:t>.</a:t>
            </a:r>
            <a:r>
              <a:rPr lang="en-US" sz="1800" dirty="0" smtClean="0">
                <a:solidFill>
                  <a:schemeClr val="tx1"/>
                </a:solidFill>
              </a:rPr>
              <a:t> (18 in.)</a:t>
            </a:r>
            <a:endParaRPr lang="en-US" sz="1800" dirty="0">
              <a:solidFill>
                <a:schemeClr val="tx1"/>
              </a:solidFill>
            </a:endParaRPr>
          </a:p>
          <a:p>
            <a:pPr algn="l"/>
            <a:endParaRPr lang="en-US" sz="1800" dirty="0">
              <a:solidFill>
                <a:schemeClr val="tx1"/>
              </a:solidFill>
            </a:endParaRPr>
          </a:p>
        </p:txBody>
      </p:sp>
      <p:sp>
        <p:nvSpPr>
          <p:cNvPr id="4" name="Rectangle 3"/>
          <p:cNvSpPr/>
          <p:nvPr/>
        </p:nvSpPr>
        <p:spPr>
          <a:xfrm>
            <a:off x="195943" y="5830669"/>
            <a:ext cx="8915400" cy="646331"/>
          </a:xfrm>
          <a:prstGeom prst="rect">
            <a:avLst/>
          </a:prstGeom>
        </p:spPr>
        <p:txBody>
          <a:bodyPr wrap="square">
            <a:spAutoFit/>
          </a:bodyPr>
          <a:lstStyle/>
          <a:p>
            <a:r>
              <a:rPr lang="tr-TR" dirty="0"/>
              <a:t>If the goal is approximately 24 </a:t>
            </a:r>
            <a:r>
              <a:rPr lang="tr-TR" dirty="0" smtClean="0"/>
              <a:t>in</a:t>
            </a:r>
            <a:r>
              <a:rPr lang="en-US" dirty="0" smtClean="0"/>
              <a:t>.</a:t>
            </a:r>
            <a:r>
              <a:rPr lang="tr-TR" dirty="0" smtClean="0"/>
              <a:t> </a:t>
            </a:r>
            <a:r>
              <a:rPr lang="tr-TR" dirty="0"/>
              <a:t>from the top of the backboard, how does the height of the basketball goal outside Jeannie’s house compare to the one in the gym? Justify your answer.</a:t>
            </a:r>
            <a:endParaRPr lang="en-US" dirty="0"/>
          </a:p>
        </p:txBody>
      </p:sp>
      <p:pic>
        <p:nvPicPr>
          <p:cNvPr id="1026" name="Picture 2" descr="C:\Users\bsn13092\AppData\Local\Microsoft\Windows\Temporary Internet Files\Content.IE5\HLJD11UI\MC90041099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0061" y="80866"/>
            <a:ext cx="915339" cy="909734"/>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5715000" y="4648200"/>
            <a:ext cx="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5627914"/>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027" idx="0"/>
          </p:cNvCxnSpPr>
          <p:nvPr/>
        </p:nvCxnSpPr>
        <p:spPr>
          <a:xfrm flipV="1">
            <a:off x="2895600" y="3954970"/>
            <a:ext cx="2759102" cy="1672944"/>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114800" y="4876800"/>
            <a:ext cx="4571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bsn13092\AppData\Local\Microsoft\Windows\Temporary Internet Files\Content.IE5\HLJD11UI\MC9002924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2606" y="3954970"/>
            <a:ext cx="804191" cy="8075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sn13092\AppData\Local\Microsoft\Windows\Temporary Internet Files\Content.IE5\GXLXVKQP\MC90038913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4589864"/>
            <a:ext cx="1219200" cy="10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679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74638"/>
            <a:ext cx="9144000" cy="1858962"/>
          </a:xfrm>
        </p:spPr>
        <p:txBody>
          <a:bodyPr/>
          <a:lstStyle/>
          <a:p>
            <a:pPr eaLnBrk="1" hangingPunct="1"/>
            <a:r>
              <a:rPr lang="en-US" sz="6000" b="1" smtClean="0"/>
              <a:t>Questions over hw?</a:t>
            </a:r>
            <a:endParaRPr lang="en-US" sz="6000" b="1" i="1" smtClean="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3154362"/>
          </a:xfrm>
          <a:solidFill>
            <a:schemeClr val="bg1"/>
          </a:solidFill>
        </p:spPr>
        <p:txBody>
          <a:bodyPr/>
          <a:lstStyle/>
          <a:p>
            <a:r>
              <a:rPr lang="en-US" sz="6600" b="1" smtClean="0"/>
              <a:t>3 Ways to Prove Triangles Similar</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6200" y="111125"/>
            <a:ext cx="8763000" cy="240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defRPr/>
            </a:pPr>
            <a:r>
              <a:rPr lang="en-US" sz="3600" b="1" dirty="0">
                <a:latin typeface="+mj-lt"/>
              </a:rPr>
              <a:t>Angle-Angle (</a:t>
            </a:r>
            <a:r>
              <a:rPr lang="en-US" sz="3600" b="1" dirty="0">
                <a:solidFill>
                  <a:srgbClr val="0000FF"/>
                </a:solidFill>
                <a:latin typeface="+mj-lt"/>
              </a:rPr>
              <a:t>AA~</a:t>
            </a:r>
            <a:r>
              <a:rPr lang="en-US" sz="3600" b="1" dirty="0">
                <a:latin typeface="+mj-lt"/>
              </a:rPr>
              <a:t>) Similarity Postulate</a:t>
            </a:r>
          </a:p>
          <a:p>
            <a:pPr>
              <a:lnSpc>
                <a:spcPct val="90000"/>
              </a:lnSpc>
              <a:spcBef>
                <a:spcPct val="50000"/>
              </a:spcBef>
              <a:defRPr/>
            </a:pPr>
            <a:endParaRPr lang="en-US" sz="1100" dirty="0">
              <a:latin typeface="+mj-lt"/>
            </a:endParaRPr>
          </a:p>
          <a:p>
            <a:pPr>
              <a:lnSpc>
                <a:spcPct val="90000"/>
              </a:lnSpc>
              <a:spcBef>
                <a:spcPct val="50000"/>
              </a:spcBef>
              <a:defRPr/>
            </a:pPr>
            <a:r>
              <a:rPr lang="en-US" sz="3200" dirty="0">
                <a:latin typeface="+mj-lt"/>
              </a:rPr>
              <a:t>Being able to show that two angles in one triangle are congruent to two angles of the other triangle</a:t>
            </a:r>
          </a:p>
        </p:txBody>
      </p:sp>
      <p:sp>
        <p:nvSpPr>
          <p:cNvPr id="14339" name="Line 3"/>
          <p:cNvSpPr>
            <a:spLocks noChangeShapeType="1"/>
          </p:cNvSpPr>
          <p:nvPr/>
        </p:nvSpPr>
        <p:spPr bwMode="auto">
          <a:xfrm>
            <a:off x="0" y="762000"/>
            <a:ext cx="91440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14340" name="AutoShape 4"/>
          <p:cNvSpPr>
            <a:spLocks noChangeArrowheads="1"/>
          </p:cNvSpPr>
          <p:nvPr/>
        </p:nvSpPr>
        <p:spPr bwMode="auto">
          <a:xfrm>
            <a:off x="533400" y="3581400"/>
            <a:ext cx="4343400" cy="2514600"/>
          </a:xfrm>
          <a:prstGeom prst="rtTriangle">
            <a:avLst/>
          </a:prstGeom>
          <a:solidFill>
            <a:srgbClr val="FF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41" name="AutoShape 5"/>
          <p:cNvSpPr>
            <a:spLocks noChangeArrowheads="1"/>
          </p:cNvSpPr>
          <p:nvPr/>
        </p:nvSpPr>
        <p:spPr bwMode="auto">
          <a:xfrm>
            <a:off x="4529138" y="2501900"/>
            <a:ext cx="2819400" cy="990600"/>
          </a:xfrm>
          <a:prstGeom prst="rtTriangle">
            <a:avLst/>
          </a:prstGeom>
          <a:solidFill>
            <a:srgbClr val="FF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42" name="Text Box 6"/>
          <p:cNvSpPr txBox="1">
            <a:spLocks noChangeArrowheads="1"/>
          </p:cNvSpPr>
          <p:nvPr/>
        </p:nvSpPr>
        <p:spPr bwMode="auto">
          <a:xfrm>
            <a:off x="228600" y="3276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a:latin typeface="+mj-lt"/>
              </a:rPr>
              <a:t>A</a:t>
            </a:r>
          </a:p>
        </p:txBody>
      </p:sp>
      <p:sp>
        <p:nvSpPr>
          <p:cNvPr id="14343" name="Rectangle 7"/>
          <p:cNvSpPr>
            <a:spLocks noChangeArrowheads="1"/>
          </p:cNvSpPr>
          <p:nvPr/>
        </p:nvSpPr>
        <p:spPr bwMode="auto">
          <a:xfrm>
            <a:off x="228600" y="6019800"/>
            <a:ext cx="3603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B</a:t>
            </a:r>
          </a:p>
        </p:txBody>
      </p:sp>
      <p:sp>
        <p:nvSpPr>
          <p:cNvPr id="14344" name="Rectangle 8"/>
          <p:cNvSpPr>
            <a:spLocks noChangeArrowheads="1"/>
          </p:cNvSpPr>
          <p:nvPr/>
        </p:nvSpPr>
        <p:spPr bwMode="auto">
          <a:xfrm>
            <a:off x="4800600" y="6019800"/>
            <a:ext cx="4349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C</a:t>
            </a:r>
          </a:p>
        </p:txBody>
      </p:sp>
      <p:sp>
        <p:nvSpPr>
          <p:cNvPr id="14345" name="Rectangle 9"/>
          <p:cNvSpPr>
            <a:spLocks noChangeArrowheads="1"/>
          </p:cNvSpPr>
          <p:nvPr/>
        </p:nvSpPr>
        <p:spPr bwMode="auto">
          <a:xfrm>
            <a:off x="4148138" y="2197100"/>
            <a:ext cx="4143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D</a:t>
            </a:r>
          </a:p>
        </p:txBody>
      </p:sp>
      <p:sp>
        <p:nvSpPr>
          <p:cNvPr id="14346" name="Rectangle 10"/>
          <p:cNvSpPr>
            <a:spLocks noChangeArrowheads="1"/>
          </p:cNvSpPr>
          <p:nvPr/>
        </p:nvSpPr>
        <p:spPr bwMode="auto">
          <a:xfrm>
            <a:off x="4224338" y="3340100"/>
            <a:ext cx="3492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E</a:t>
            </a:r>
          </a:p>
        </p:txBody>
      </p:sp>
      <p:sp>
        <p:nvSpPr>
          <p:cNvPr id="14347" name="Rectangle 11"/>
          <p:cNvSpPr>
            <a:spLocks noChangeArrowheads="1"/>
          </p:cNvSpPr>
          <p:nvPr/>
        </p:nvSpPr>
        <p:spPr bwMode="auto">
          <a:xfrm>
            <a:off x="7418388" y="3340100"/>
            <a:ext cx="3333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F</a:t>
            </a:r>
          </a:p>
        </p:txBody>
      </p:sp>
      <p:sp>
        <p:nvSpPr>
          <p:cNvPr id="14349" name="Arc 13"/>
          <p:cNvSpPr>
            <a:spLocks/>
          </p:cNvSpPr>
          <p:nvPr/>
        </p:nvSpPr>
        <p:spPr bwMode="auto">
          <a:xfrm>
            <a:off x="558800" y="5754688"/>
            <a:ext cx="696913" cy="914400"/>
          </a:xfrm>
          <a:custGeom>
            <a:avLst/>
            <a:gdLst>
              <a:gd name="G0" fmla="+- 0 0 0"/>
              <a:gd name="G1" fmla="+- 21600 0 0"/>
              <a:gd name="G2" fmla="+- 21600 0 0"/>
              <a:gd name="T0" fmla="*/ 0 w 16455"/>
              <a:gd name="T1" fmla="*/ 0 h 21600"/>
              <a:gd name="T2" fmla="*/ 16455 w 16455"/>
              <a:gd name="T3" fmla="*/ 7608 h 21600"/>
              <a:gd name="T4" fmla="*/ 0 w 16455"/>
              <a:gd name="T5" fmla="*/ 21600 h 21600"/>
            </a:gdLst>
            <a:ahLst/>
            <a:cxnLst>
              <a:cxn ang="0">
                <a:pos x="T0" y="T1"/>
              </a:cxn>
              <a:cxn ang="0">
                <a:pos x="T2" y="T3"/>
              </a:cxn>
              <a:cxn ang="0">
                <a:pos x="T4" y="T5"/>
              </a:cxn>
            </a:cxnLst>
            <a:rect l="0" t="0" r="r" b="b"/>
            <a:pathLst>
              <a:path w="16455" h="21600" fill="none" extrusionOk="0">
                <a:moveTo>
                  <a:pt x="-1" y="0"/>
                </a:moveTo>
                <a:cubicBezTo>
                  <a:pt x="6335" y="0"/>
                  <a:pt x="12351" y="2781"/>
                  <a:pt x="16455" y="7607"/>
                </a:cubicBezTo>
              </a:path>
              <a:path w="16455" h="21600" stroke="0" extrusionOk="0">
                <a:moveTo>
                  <a:pt x="-1" y="0"/>
                </a:moveTo>
                <a:cubicBezTo>
                  <a:pt x="6335" y="0"/>
                  <a:pt x="12351" y="2781"/>
                  <a:pt x="16455" y="7607"/>
                </a:cubicBezTo>
                <a:lnTo>
                  <a:pt x="0" y="21600"/>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50" name="Arc 14"/>
          <p:cNvSpPr>
            <a:spLocks/>
          </p:cNvSpPr>
          <p:nvPr/>
        </p:nvSpPr>
        <p:spPr bwMode="auto">
          <a:xfrm>
            <a:off x="4552950" y="3238500"/>
            <a:ext cx="508000" cy="800100"/>
          </a:xfrm>
          <a:custGeom>
            <a:avLst/>
            <a:gdLst>
              <a:gd name="G0" fmla="+- 0 0 0"/>
              <a:gd name="G1" fmla="+- 21600 0 0"/>
              <a:gd name="G2" fmla="+- 21600 0 0"/>
              <a:gd name="T0" fmla="*/ 0 w 16455"/>
              <a:gd name="T1" fmla="*/ 0 h 21600"/>
              <a:gd name="T2" fmla="*/ 16455 w 16455"/>
              <a:gd name="T3" fmla="*/ 7608 h 21600"/>
              <a:gd name="T4" fmla="*/ 0 w 16455"/>
              <a:gd name="T5" fmla="*/ 21600 h 21600"/>
            </a:gdLst>
            <a:ahLst/>
            <a:cxnLst>
              <a:cxn ang="0">
                <a:pos x="T0" y="T1"/>
              </a:cxn>
              <a:cxn ang="0">
                <a:pos x="T2" y="T3"/>
              </a:cxn>
              <a:cxn ang="0">
                <a:pos x="T4" y="T5"/>
              </a:cxn>
            </a:cxnLst>
            <a:rect l="0" t="0" r="r" b="b"/>
            <a:pathLst>
              <a:path w="16455" h="21600" fill="none" extrusionOk="0">
                <a:moveTo>
                  <a:pt x="-1" y="0"/>
                </a:moveTo>
                <a:cubicBezTo>
                  <a:pt x="6335" y="0"/>
                  <a:pt x="12351" y="2781"/>
                  <a:pt x="16455" y="7607"/>
                </a:cubicBezTo>
              </a:path>
              <a:path w="16455" h="21600" stroke="0" extrusionOk="0">
                <a:moveTo>
                  <a:pt x="-1" y="0"/>
                </a:moveTo>
                <a:cubicBezTo>
                  <a:pt x="6335" y="0"/>
                  <a:pt x="12351" y="2781"/>
                  <a:pt x="16455" y="7607"/>
                </a:cubicBezTo>
                <a:lnTo>
                  <a:pt x="0" y="21600"/>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51" name="Arc 15"/>
          <p:cNvSpPr>
            <a:spLocks/>
          </p:cNvSpPr>
          <p:nvPr/>
        </p:nvSpPr>
        <p:spPr bwMode="auto">
          <a:xfrm rot="-14924732">
            <a:off x="184943" y="3548857"/>
            <a:ext cx="696913" cy="914400"/>
          </a:xfrm>
          <a:custGeom>
            <a:avLst/>
            <a:gdLst>
              <a:gd name="G0" fmla="+- 0 0 0"/>
              <a:gd name="G1" fmla="+- 21600 0 0"/>
              <a:gd name="G2" fmla="+- 21600 0 0"/>
              <a:gd name="T0" fmla="*/ 0 w 16455"/>
              <a:gd name="T1" fmla="*/ 0 h 21600"/>
              <a:gd name="T2" fmla="*/ 16455 w 16455"/>
              <a:gd name="T3" fmla="*/ 7608 h 21600"/>
              <a:gd name="T4" fmla="*/ 0 w 16455"/>
              <a:gd name="T5" fmla="*/ 21600 h 21600"/>
            </a:gdLst>
            <a:ahLst/>
            <a:cxnLst>
              <a:cxn ang="0">
                <a:pos x="T0" y="T1"/>
              </a:cxn>
              <a:cxn ang="0">
                <a:pos x="T2" y="T3"/>
              </a:cxn>
              <a:cxn ang="0">
                <a:pos x="T4" y="T5"/>
              </a:cxn>
            </a:cxnLst>
            <a:rect l="0" t="0" r="r" b="b"/>
            <a:pathLst>
              <a:path w="16455" h="21600" fill="none" extrusionOk="0">
                <a:moveTo>
                  <a:pt x="-1" y="0"/>
                </a:moveTo>
                <a:cubicBezTo>
                  <a:pt x="6335" y="0"/>
                  <a:pt x="12351" y="2781"/>
                  <a:pt x="16455" y="7607"/>
                </a:cubicBezTo>
              </a:path>
              <a:path w="16455" h="21600" stroke="0" extrusionOk="0">
                <a:moveTo>
                  <a:pt x="-1" y="0"/>
                </a:moveTo>
                <a:cubicBezTo>
                  <a:pt x="6335" y="0"/>
                  <a:pt x="12351" y="2781"/>
                  <a:pt x="16455" y="7607"/>
                </a:cubicBezTo>
                <a:lnTo>
                  <a:pt x="0" y="21600"/>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52" name="Arc 16"/>
          <p:cNvSpPr>
            <a:spLocks/>
          </p:cNvSpPr>
          <p:nvPr/>
        </p:nvSpPr>
        <p:spPr bwMode="auto">
          <a:xfrm rot="-14924732">
            <a:off x="162718" y="3317082"/>
            <a:ext cx="696913" cy="8699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53" name="Arc 17"/>
          <p:cNvSpPr>
            <a:spLocks/>
          </p:cNvSpPr>
          <p:nvPr/>
        </p:nvSpPr>
        <p:spPr bwMode="auto">
          <a:xfrm rot="-14924732">
            <a:off x="4267200" y="2247900"/>
            <a:ext cx="533400" cy="838200"/>
          </a:xfrm>
          <a:custGeom>
            <a:avLst/>
            <a:gdLst>
              <a:gd name="G0" fmla="+- 0 0 0"/>
              <a:gd name="G1" fmla="+- 21600 0 0"/>
              <a:gd name="G2" fmla="+- 21600 0 0"/>
              <a:gd name="T0" fmla="*/ 0 w 16455"/>
              <a:gd name="T1" fmla="*/ 0 h 21600"/>
              <a:gd name="T2" fmla="*/ 16455 w 16455"/>
              <a:gd name="T3" fmla="*/ 7608 h 21600"/>
              <a:gd name="T4" fmla="*/ 0 w 16455"/>
              <a:gd name="T5" fmla="*/ 21600 h 21600"/>
            </a:gdLst>
            <a:ahLst/>
            <a:cxnLst>
              <a:cxn ang="0">
                <a:pos x="T0" y="T1"/>
              </a:cxn>
              <a:cxn ang="0">
                <a:pos x="T2" y="T3"/>
              </a:cxn>
              <a:cxn ang="0">
                <a:pos x="T4" y="T5"/>
              </a:cxn>
            </a:cxnLst>
            <a:rect l="0" t="0" r="r" b="b"/>
            <a:pathLst>
              <a:path w="16455" h="21600" fill="none" extrusionOk="0">
                <a:moveTo>
                  <a:pt x="-1" y="0"/>
                </a:moveTo>
                <a:cubicBezTo>
                  <a:pt x="6335" y="0"/>
                  <a:pt x="12351" y="2781"/>
                  <a:pt x="16455" y="7607"/>
                </a:cubicBezTo>
              </a:path>
              <a:path w="16455" h="21600" stroke="0" extrusionOk="0">
                <a:moveTo>
                  <a:pt x="-1" y="0"/>
                </a:moveTo>
                <a:cubicBezTo>
                  <a:pt x="6335" y="0"/>
                  <a:pt x="12351" y="2781"/>
                  <a:pt x="16455" y="7607"/>
                </a:cubicBezTo>
                <a:lnTo>
                  <a:pt x="0" y="21600"/>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4354" name="Arc 18"/>
          <p:cNvSpPr>
            <a:spLocks/>
          </p:cNvSpPr>
          <p:nvPr/>
        </p:nvSpPr>
        <p:spPr bwMode="auto">
          <a:xfrm rot="-14924732">
            <a:off x="4293393" y="2205832"/>
            <a:ext cx="442913" cy="6413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76200"/>
            <a:ext cx="9144000" cy="253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4000" b="1" dirty="0">
                <a:latin typeface="+mj-lt"/>
              </a:rPr>
              <a:t>Side-Side-Side (</a:t>
            </a:r>
            <a:r>
              <a:rPr lang="en-US" sz="4000" b="1" dirty="0">
                <a:solidFill>
                  <a:srgbClr val="0000FF"/>
                </a:solidFill>
                <a:latin typeface="+mj-lt"/>
              </a:rPr>
              <a:t>SSS~</a:t>
            </a:r>
            <a:r>
              <a:rPr lang="en-US" sz="4000" b="1" dirty="0">
                <a:latin typeface="+mj-lt"/>
              </a:rPr>
              <a:t>) Similarity THM</a:t>
            </a:r>
          </a:p>
          <a:p>
            <a:pPr>
              <a:spcBef>
                <a:spcPct val="50000"/>
              </a:spcBef>
              <a:defRPr/>
            </a:pPr>
            <a:endParaRPr lang="en-US" sz="1400" b="1" dirty="0">
              <a:latin typeface="+mj-lt"/>
            </a:endParaRPr>
          </a:p>
          <a:p>
            <a:pPr>
              <a:spcBef>
                <a:spcPct val="50000"/>
              </a:spcBef>
              <a:defRPr/>
            </a:pPr>
            <a:r>
              <a:rPr lang="en-US" sz="2800" dirty="0">
                <a:latin typeface="+mj-lt"/>
              </a:rPr>
              <a:t>Being </a:t>
            </a:r>
            <a:r>
              <a:rPr lang="en-US" sz="2800" dirty="0" smtClean="0">
                <a:latin typeface="+mj-lt"/>
              </a:rPr>
              <a:t>able to </a:t>
            </a:r>
            <a:r>
              <a:rPr lang="en-US" sz="2800" dirty="0">
                <a:latin typeface="+mj-lt"/>
              </a:rPr>
              <a:t>show that the measures of all the corresponding sides of the triangles </a:t>
            </a:r>
            <a:r>
              <a:rPr lang="en-US" sz="2800">
                <a:latin typeface="+mj-lt"/>
              </a:rPr>
              <a:t>are </a:t>
            </a:r>
            <a:r>
              <a:rPr lang="en-US" sz="2800" smtClean="0">
                <a:latin typeface="+mj-lt"/>
              </a:rPr>
              <a:t>proportional.</a:t>
            </a:r>
            <a:endParaRPr lang="en-US" sz="2800" dirty="0">
              <a:latin typeface="+mj-lt"/>
            </a:endParaRPr>
          </a:p>
        </p:txBody>
      </p:sp>
      <p:sp>
        <p:nvSpPr>
          <p:cNvPr id="15363" name="Line 3"/>
          <p:cNvSpPr>
            <a:spLocks noChangeShapeType="1"/>
          </p:cNvSpPr>
          <p:nvPr/>
        </p:nvSpPr>
        <p:spPr bwMode="auto">
          <a:xfrm>
            <a:off x="0" y="838200"/>
            <a:ext cx="91440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15364" name="AutoShape 4"/>
          <p:cNvSpPr>
            <a:spLocks noChangeArrowheads="1"/>
          </p:cNvSpPr>
          <p:nvPr/>
        </p:nvSpPr>
        <p:spPr bwMode="auto">
          <a:xfrm>
            <a:off x="533400" y="3581400"/>
            <a:ext cx="4343400" cy="2514600"/>
          </a:xfrm>
          <a:prstGeom prst="rtTriangle">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5365" name="AutoShape 5"/>
          <p:cNvSpPr>
            <a:spLocks noChangeArrowheads="1"/>
          </p:cNvSpPr>
          <p:nvPr/>
        </p:nvSpPr>
        <p:spPr bwMode="auto">
          <a:xfrm>
            <a:off x="4724400" y="2438400"/>
            <a:ext cx="2819400" cy="990600"/>
          </a:xfrm>
          <a:prstGeom prst="rtTriangle">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5366" name="Text Box 6"/>
          <p:cNvSpPr txBox="1">
            <a:spLocks noChangeArrowheads="1"/>
          </p:cNvSpPr>
          <p:nvPr/>
        </p:nvSpPr>
        <p:spPr bwMode="auto">
          <a:xfrm>
            <a:off x="228600" y="3276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a:latin typeface="+mj-lt"/>
              </a:rPr>
              <a:t>A</a:t>
            </a:r>
          </a:p>
        </p:txBody>
      </p:sp>
      <p:sp>
        <p:nvSpPr>
          <p:cNvPr id="15367" name="Rectangle 7"/>
          <p:cNvSpPr>
            <a:spLocks noChangeArrowheads="1"/>
          </p:cNvSpPr>
          <p:nvPr/>
        </p:nvSpPr>
        <p:spPr bwMode="auto">
          <a:xfrm>
            <a:off x="228600" y="6019800"/>
            <a:ext cx="3603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B</a:t>
            </a:r>
          </a:p>
        </p:txBody>
      </p:sp>
      <p:sp>
        <p:nvSpPr>
          <p:cNvPr id="15368" name="Rectangle 8"/>
          <p:cNvSpPr>
            <a:spLocks noChangeArrowheads="1"/>
          </p:cNvSpPr>
          <p:nvPr/>
        </p:nvSpPr>
        <p:spPr bwMode="auto">
          <a:xfrm>
            <a:off x="4800600" y="6019800"/>
            <a:ext cx="4349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C</a:t>
            </a:r>
          </a:p>
        </p:txBody>
      </p:sp>
      <p:sp>
        <p:nvSpPr>
          <p:cNvPr id="15369" name="Rectangle 9"/>
          <p:cNvSpPr>
            <a:spLocks noChangeArrowheads="1"/>
          </p:cNvSpPr>
          <p:nvPr/>
        </p:nvSpPr>
        <p:spPr bwMode="auto">
          <a:xfrm>
            <a:off x="4343400" y="2209800"/>
            <a:ext cx="4143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D</a:t>
            </a:r>
          </a:p>
        </p:txBody>
      </p:sp>
      <p:sp>
        <p:nvSpPr>
          <p:cNvPr id="15370" name="Rectangle 10"/>
          <p:cNvSpPr>
            <a:spLocks noChangeArrowheads="1"/>
          </p:cNvSpPr>
          <p:nvPr/>
        </p:nvSpPr>
        <p:spPr bwMode="auto">
          <a:xfrm>
            <a:off x="4343400" y="3276600"/>
            <a:ext cx="3492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E</a:t>
            </a:r>
          </a:p>
        </p:txBody>
      </p:sp>
      <p:sp>
        <p:nvSpPr>
          <p:cNvPr id="15371" name="Rectangle 11"/>
          <p:cNvSpPr>
            <a:spLocks noChangeArrowheads="1"/>
          </p:cNvSpPr>
          <p:nvPr/>
        </p:nvSpPr>
        <p:spPr bwMode="auto">
          <a:xfrm>
            <a:off x="7620000" y="3352800"/>
            <a:ext cx="3333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F</a:t>
            </a:r>
          </a:p>
        </p:txBody>
      </p:sp>
      <p:graphicFrame>
        <p:nvGraphicFramePr>
          <p:cNvPr id="17420" name="Object 1"/>
          <p:cNvGraphicFramePr>
            <a:graphicFrameLocks noChangeAspect="1"/>
          </p:cNvGraphicFramePr>
          <p:nvPr/>
        </p:nvGraphicFramePr>
        <p:xfrm>
          <a:off x="4994275" y="4197350"/>
          <a:ext cx="3487738" cy="1282700"/>
        </p:xfrm>
        <a:graphic>
          <a:graphicData uri="http://schemas.openxmlformats.org/presentationml/2006/ole">
            <mc:AlternateContent xmlns:mc="http://schemas.openxmlformats.org/markup-compatibility/2006">
              <mc:Choice xmlns:v="urn:schemas-microsoft-com:vml" Requires="v">
                <p:oleObj spid="_x0000_s17430" name="Equation" r:id="rId3" imgW="1104840" imgH="406080" progId="Equation.DSMT4">
                  <p:embed/>
                </p:oleObj>
              </mc:Choice>
              <mc:Fallback>
                <p:oleObj name="Equation" r:id="rId3" imgW="1104840" imgH="4060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4275" y="4197350"/>
                        <a:ext cx="348773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76200"/>
            <a:ext cx="85344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600" b="1" dirty="0">
                <a:latin typeface="+mj-lt"/>
              </a:rPr>
              <a:t>Side-Angle-Side (</a:t>
            </a:r>
            <a:r>
              <a:rPr lang="en-US" sz="3600" b="1" dirty="0">
                <a:solidFill>
                  <a:srgbClr val="0000FF"/>
                </a:solidFill>
                <a:latin typeface="+mj-lt"/>
              </a:rPr>
              <a:t>SAS~</a:t>
            </a:r>
            <a:r>
              <a:rPr lang="en-US" sz="3600" b="1" dirty="0">
                <a:latin typeface="+mj-lt"/>
              </a:rPr>
              <a:t>) Similarity THM</a:t>
            </a:r>
          </a:p>
          <a:p>
            <a:pPr>
              <a:spcBef>
                <a:spcPct val="50000"/>
              </a:spcBef>
              <a:defRPr/>
            </a:pPr>
            <a:endParaRPr lang="en-US" sz="500" b="1" dirty="0">
              <a:latin typeface="+mj-lt"/>
            </a:endParaRPr>
          </a:p>
          <a:p>
            <a:pPr>
              <a:spcBef>
                <a:spcPct val="50000"/>
              </a:spcBef>
              <a:defRPr/>
            </a:pPr>
            <a:r>
              <a:rPr lang="en-US" sz="3200" dirty="0">
                <a:latin typeface="+mj-lt"/>
              </a:rPr>
              <a:t>Being able to show that the measure of two pair of corresponding sides are proportional AND the included angles are congruent</a:t>
            </a:r>
          </a:p>
        </p:txBody>
      </p:sp>
      <p:sp>
        <p:nvSpPr>
          <p:cNvPr id="16387" name="Line 3"/>
          <p:cNvSpPr>
            <a:spLocks noChangeShapeType="1"/>
          </p:cNvSpPr>
          <p:nvPr/>
        </p:nvSpPr>
        <p:spPr bwMode="auto">
          <a:xfrm>
            <a:off x="0" y="762000"/>
            <a:ext cx="9144000" cy="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16388" name="AutoShape 4"/>
          <p:cNvSpPr>
            <a:spLocks noChangeArrowheads="1"/>
          </p:cNvSpPr>
          <p:nvPr/>
        </p:nvSpPr>
        <p:spPr bwMode="auto">
          <a:xfrm>
            <a:off x="533400" y="3581400"/>
            <a:ext cx="4343400" cy="2514600"/>
          </a:xfrm>
          <a:prstGeom prst="rtTriangle">
            <a:avLst/>
          </a:prstGeom>
          <a:solidFill>
            <a:srgbClr val="99FF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89" name="AutoShape 5"/>
          <p:cNvSpPr>
            <a:spLocks noChangeArrowheads="1"/>
          </p:cNvSpPr>
          <p:nvPr/>
        </p:nvSpPr>
        <p:spPr bwMode="auto">
          <a:xfrm>
            <a:off x="4800600" y="3124200"/>
            <a:ext cx="2819400" cy="990600"/>
          </a:xfrm>
          <a:prstGeom prst="rtTriangle">
            <a:avLst/>
          </a:prstGeom>
          <a:solidFill>
            <a:srgbClr val="99FF33"/>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0" name="Text Box 6"/>
          <p:cNvSpPr txBox="1">
            <a:spLocks noChangeArrowheads="1"/>
          </p:cNvSpPr>
          <p:nvPr/>
        </p:nvSpPr>
        <p:spPr bwMode="auto">
          <a:xfrm>
            <a:off x="228600" y="3276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a:latin typeface="+mj-lt"/>
              </a:rPr>
              <a:t>A</a:t>
            </a:r>
          </a:p>
        </p:txBody>
      </p:sp>
      <p:sp>
        <p:nvSpPr>
          <p:cNvPr id="16391" name="Rectangle 7"/>
          <p:cNvSpPr>
            <a:spLocks noChangeArrowheads="1"/>
          </p:cNvSpPr>
          <p:nvPr/>
        </p:nvSpPr>
        <p:spPr bwMode="auto">
          <a:xfrm>
            <a:off x="228600" y="6019800"/>
            <a:ext cx="3603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B</a:t>
            </a:r>
          </a:p>
        </p:txBody>
      </p:sp>
      <p:sp>
        <p:nvSpPr>
          <p:cNvPr id="16392" name="Rectangle 8"/>
          <p:cNvSpPr>
            <a:spLocks noChangeArrowheads="1"/>
          </p:cNvSpPr>
          <p:nvPr/>
        </p:nvSpPr>
        <p:spPr bwMode="auto">
          <a:xfrm>
            <a:off x="4800600" y="6019800"/>
            <a:ext cx="4349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C</a:t>
            </a:r>
          </a:p>
        </p:txBody>
      </p:sp>
      <p:sp>
        <p:nvSpPr>
          <p:cNvPr id="16393" name="Rectangle 9"/>
          <p:cNvSpPr>
            <a:spLocks noChangeArrowheads="1"/>
          </p:cNvSpPr>
          <p:nvPr/>
        </p:nvSpPr>
        <p:spPr bwMode="auto">
          <a:xfrm>
            <a:off x="4343400" y="2895600"/>
            <a:ext cx="4143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D</a:t>
            </a:r>
          </a:p>
        </p:txBody>
      </p:sp>
      <p:sp>
        <p:nvSpPr>
          <p:cNvPr id="16394" name="Rectangle 10"/>
          <p:cNvSpPr>
            <a:spLocks noChangeArrowheads="1"/>
          </p:cNvSpPr>
          <p:nvPr/>
        </p:nvSpPr>
        <p:spPr bwMode="auto">
          <a:xfrm>
            <a:off x="4419600" y="3962400"/>
            <a:ext cx="3492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E</a:t>
            </a:r>
          </a:p>
        </p:txBody>
      </p:sp>
      <p:sp>
        <p:nvSpPr>
          <p:cNvPr id="16395" name="Rectangle 11"/>
          <p:cNvSpPr>
            <a:spLocks noChangeArrowheads="1"/>
          </p:cNvSpPr>
          <p:nvPr/>
        </p:nvSpPr>
        <p:spPr bwMode="auto">
          <a:xfrm>
            <a:off x="7646988" y="3810000"/>
            <a:ext cx="3333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a:latin typeface="+mj-lt"/>
              </a:rPr>
              <a:t>F</a:t>
            </a:r>
          </a:p>
        </p:txBody>
      </p:sp>
      <p:sp>
        <p:nvSpPr>
          <p:cNvPr id="16398" name="Arc 14"/>
          <p:cNvSpPr>
            <a:spLocks/>
          </p:cNvSpPr>
          <p:nvPr/>
        </p:nvSpPr>
        <p:spPr bwMode="auto">
          <a:xfrm rot="-21341722">
            <a:off x="230188" y="5778500"/>
            <a:ext cx="696912" cy="8699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9" name="Arc 15"/>
          <p:cNvSpPr>
            <a:spLocks/>
          </p:cNvSpPr>
          <p:nvPr/>
        </p:nvSpPr>
        <p:spPr bwMode="auto">
          <a:xfrm rot="-21341722">
            <a:off x="4508500" y="3803650"/>
            <a:ext cx="696913" cy="8699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graphicFrame>
        <p:nvGraphicFramePr>
          <p:cNvPr id="18446" name="Object 1"/>
          <p:cNvGraphicFramePr>
            <a:graphicFrameLocks noChangeAspect="1"/>
          </p:cNvGraphicFramePr>
          <p:nvPr/>
        </p:nvGraphicFramePr>
        <p:xfrm>
          <a:off x="6199188" y="4470400"/>
          <a:ext cx="2125662" cy="1282700"/>
        </p:xfrm>
        <a:graphic>
          <a:graphicData uri="http://schemas.openxmlformats.org/presentationml/2006/ole">
            <mc:AlternateContent xmlns:mc="http://schemas.openxmlformats.org/markup-compatibility/2006">
              <mc:Choice xmlns:v="urn:schemas-microsoft-com:vml" Requires="v">
                <p:oleObj spid="_x0000_s18456" name="Equation" r:id="rId3" imgW="672840" imgH="406080" progId="Equation.DSMT4">
                  <p:embed/>
                </p:oleObj>
              </mc:Choice>
              <mc:Fallback>
                <p:oleObj name="Equation" r:id="rId3" imgW="672840" imgH="4060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9188" y="4470400"/>
                        <a:ext cx="2125662"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8991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800">
                <a:latin typeface="+mj-lt"/>
              </a:rPr>
              <a:t>Ex.   Determine whether the triangles are similar.  If so, tell which similarity test is used and complete the statement.</a:t>
            </a:r>
          </a:p>
        </p:txBody>
      </p:sp>
      <p:sp>
        <p:nvSpPr>
          <p:cNvPr id="17411" name="AutoShape 3"/>
          <p:cNvSpPr>
            <a:spLocks noChangeArrowheads="1"/>
          </p:cNvSpPr>
          <p:nvPr/>
        </p:nvSpPr>
        <p:spPr bwMode="auto">
          <a:xfrm>
            <a:off x="152400" y="1524000"/>
            <a:ext cx="2286000" cy="1143000"/>
          </a:xfrm>
          <a:prstGeom prst="triangle">
            <a:avLst>
              <a:gd name="adj" fmla="val 50000"/>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7412" name="AutoShape 4"/>
          <p:cNvSpPr>
            <a:spLocks noChangeArrowheads="1"/>
          </p:cNvSpPr>
          <p:nvPr/>
        </p:nvSpPr>
        <p:spPr bwMode="auto">
          <a:xfrm>
            <a:off x="4267200" y="1295400"/>
            <a:ext cx="4114800" cy="1828800"/>
          </a:xfrm>
          <a:prstGeom prst="triangle">
            <a:avLst>
              <a:gd name="adj" fmla="val 50000"/>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7419" name="Text Box 11"/>
          <p:cNvSpPr txBox="1">
            <a:spLocks noChangeArrowheads="1"/>
          </p:cNvSpPr>
          <p:nvPr/>
        </p:nvSpPr>
        <p:spPr bwMode="auto">
          <a:xfrm>
            <a:off x="914400" y="1511300"/>
            <a:ext cx="11430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4200">
                <a:latin typeface="+mj-lt"/>
              </a:rPr>
              <a:t>43</a:t>
            </a:r>
            <a:r>
              <a:rPr lang="en-US" sz="4200">
                <a:latin typeface="+mj-lt"/>
                <a:cs typeface="Times New Roman" pitchFamily="18" charset="0"/>
              </a:rPr>
              <a:t>°</a:t>
            </a:r>
            <a:endParaRPr lang="en-US" sz="4200">
              <a:latin typeface="+mj-lt"/>
            </a:endParaRPr>
          </a:p>
        </p:txBody>
      </p:sp>
      <p:sp>
        <p:nvSpPr>
          <p:cNvPr id="17420" name="Rectangle 12"/>
          <p:cNvSpPr>
            <a:spLocks noChangeArrowheads="1"/>
          </p:cNvSpPr>
          <p:nvPr/>
        </p:nvSpPr>
        <p:spPr bwMode="auto">
          <a:xfrm>
            <a:off x="4559300" y="2509838"/>
            <a:ext cx="1395413"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a:latin typeface="+mj-lt"/>
              </a:rPr>
              <a:t>43</a:t>
            </a:r>
            <a:r>
              <a:rPr lang="en-US" sz="4200">
                <a:latin typeface="+mj-lt"/>
                <a:cs typeface="Times New Roman" pitchFamily="18" charset="0"/>
              </a:rPr>
              <a:t>°</a:t>
            </a:r>
          </a:p>
        </p:txBody>
      </p:sp>
      <p:sp>
        <p:nvSpPr>
          <p:cNvPr id="17421" name="Rectangle 13"/>
          <p:cNvSpPr>
            <a:spLocks noChangeArrowheads="1"/>
          </p:cNvSpPr>
          <p:nvPr/>
        </p:nvSpPr>
        <p:spPr bwMode="auto">
          <a:xfrm>
            <a:off x="368300" y="2078038"/>
            <a:ext cx="1395413"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a:latin typeface="+mj-lt"/>
              </a:rPr>
              <a:t>68</a:t>
            </a:r>
            <a:r>
              <a:rPr lang="en-US" sz="4200">
                <a:latin typeface="+mj-lt"/>
                <a:cs typeface="Times New Roman" pitchFamily="18" charset="0"/>
              </a:rPr>
              <a:t>°</a:t>
            </a:r>
          </a:p>
        </p:txBody>
      </p:sp>
      <p:sp>
        <p:nvSpPr>
          <p:cNvPr id="17422" name="Rectangle 14"/>
          <p:cNvSpPr>
            <a:spLocks noChangeArrowheads="1"/>
          </p:cNvSpPr>
          <p:nvPr/>
        </p:nvSpPr>
        <p:spPr bwMode="auto">
          <a:xfrm>
            <a:off x="5943600" y="1303338"/>
            <a:ext cx="1395413"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a:latin typeface="+mj-lt"/>
              </a:rPr>
              <a:t>68</a:t>
            </a:r>
            <a:r>
              <a:rPr lang="en-US" sz="4200">
                <a:latin typeface="+mj-lt"/>
                <a:cs typeface="Times New Roman" pitchFamily="18" charset="0"/>
              </a:rPr>
              <a:t>°</a:t>
            </a:r>
          </a:p>
        </p:txBody>
      </p:sp>
      <p:sp>
        <p:nvSpPr>
          <p:cNvPr id="17423" name="Line 15"/>
          <p:cNvSpPr>
            <a:spLocks noChangeShapeType="1"/>
          </p:cNvSpPr>
          <p:nvPr/>
        </p:nvSpPr>
        <p:spPr bwMode="auto">
          <a:xfrm>
            <a:off x="0" y="3429000"/>
            <a:ext cx="91440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17424" name="AutoShape 16"/>
          <p:cNvSpPr>
            <a:spLocks noChangeArrowheads="1"/>
          </p:cNvSpPr>
          <p:nvPr/>
        </p:nvSpPr>
        <p:spPr bwMode="auto">
          <a:xfrm>
            <a:off x="457200" y="3962400"/>
            <a:ext cx="3886200" cy="1371600"/>
          </a:xfrm>
          <a:prstGeom prst="triangle">
            <a:avLst>
              <a:gd name="adj" fmla="val 50000"/>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7425" name="Rectangle 17"/>
          <p:cNvSpPr>
            <a:spLocks noChangeArrowheads="1"/>
          </p:cNvSpPr>
          <p:nvPr/>
        </p:nvSpPr>
        <p:spPr bwMode="auto">
          <a:xfrm>
            <a:off x="152400" y="5257800"/>
            <a:ext cx="4619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W</a:t>
            </a:r>
          </a:p>
        </p:txBody>
      </p:sp>
      <p:sp>
        <p:nvSpPr>
          <p:cNvPr id="17426" name="Rectangle 18"/>
          <p:cNvSpPr>
            <a:spLocks noChangeArrowheads="1"/>
          </p:cNvSpPr>
          <p:nvPr/>
        </p:nvSpPr>
        <p:spPr bwMode="auto">
          <a:xfrm>
            <a:off x="2209800" y="3505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V</a:t>
            </a:r>
          </a:p>
        </p:txBody>
      </p:sp>
      <p:sp>
        <p:nvSpPr>
          <p:cNvPr id="17427" name="Rectangle 19"/>
          <p:cNvSpPr>
            <a:spLocks noChangeArrowheads="1"/>
          </p:cNvSpPr>
          <p:nvPr/>
        </p:nvSpPr>
        <p:spPr bwMode="auto">
          <a:xfrm>
            <a:off x="4191000" y="5257800"/>
            <a:ext cx="3825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U</a:t>
            </a:r>
          </a:p>
        </p:txBody>
      </p:sp>
      <p:sp>
        <p:nvSpPr>
          <p:cNvPr id="17428" name="Rectangle 20"/>
          <p:cNvSpPr>
            <a:spLocks noChangeArrowheads="1"/>
          </p:cNvSpPr>
          <p:nvPr/>
        </p:nvSpPr>
        <p:spPr bwMode="auto">
          <a:xfrm>
            <a:off x="3200400" y="4051300"/>
            <a:ext cx="685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b="1">
                <a:latin typeface="+mj-lt"/>
              </a:rPr>
              <a:t>7</a:t>
            </a:r>
          </a:p>
        </p:txBody>
      </p:sp>
      <p:sp>
        <p:nvSpPr>
          <p:cNvPr id="17429" name="Rectangle 21"/>
          <p:cNvSpPr>
            <a:spLocks noChangeArrowheads="1"/>
          </p:cNvSpPr>
          <p:nvPr/>
        </p:nvSpPr>
        <p:spPr bwMode="auto">
          <a:xfrm>
            <a:off x="2133600" y="5270500"/>
            <a:ext cx="99695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b="1">
                <a:latin typeface="+mj-lt"/>
              </a:rPr>
              <a:t>11</a:t>
            </a:r>
          </a:p>
        </p:txBody>
      </p:sp>
      <p:sp>
        <p:nvSpPr>
          <p:cNvPr id="17430" name="Rectangle 22"/>
          <p:cNvSpPr>
            <a:spLocks noChangeArrowheads="1"/>
          </p:cNvSpPr>
          <p:nvPr/>
        </p:nvSpPr>
        <p:spPr bwMode="auto">
          <a:xfrm>
            <a:off x="5715000" y="5181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X</a:t>
            </a:r>
          </a:p>
        </p:txBody>
      </p:sp>
      <p:sp>
        <p:nvSpPr>
          <p:cNvPr id="17431" name="Rectangle 23"/>
          <p:cNvSpPr>
            <a:spLocks noChangeArrowheads="1"/>
          </p:cNvSpPr>
          <p:nvPr/>
        </p:nvSpPr>
        <p:spPr bwMode="auto">
          <a:xfrm>
            <a:off x="6858000" y="3657600"/>
            <a:ext cx="3746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Y</a:t>
            </a:r>
          </a:p>
        </p:txBody>
      </p:sp>
      <p:sp>
        <p:nvSpPr>
          <p:cNvPr id="17432" name="Rectangle 24"/>
          <p:cNvSpPr>
            <a:spLocks noChangeArrowheads="1"/>
          </p:cNvSpPr>
          <p:nvPr/>
        </p:nvSpPr>
        <p:spPr bwMode="auto">
          <a:xfrm>
            <a:off x="8001000" y="5105400"/>
            <a:ext cx="338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400" b="1">
                <a:latin typeface="+mj-lt"/>
              </a:rPr>
              <a:t>Z</a:t>
            </a:r>
          </a:p>
        </p:txBody>
      </p:sp>
      <p:sp>
        <p:nvSpPr>
          <p:cNvPr id="17433" name="AutoShape 25"/>
          <p:cNvSpPr>
            <a:spLocks noChangeArrowheads="1"/>
          </p:cNvSpPr>
          <p:nvPr/>
        </p:nvSpPr>
        <p:spPr bwMode="auto">
          <a:xfrm>
            <a:off x="6019800" y="4114800"/>
            <a:ext cx="2057400" cy="1143000"/>
          </a:xfrm>
          <a:prstGeom prst="triangle">
            <a:avLst>
              <a:gd name="adj" fmla="val 50000"/>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7434" name="Rectangle 26"/>
          <p:cNvSpPr>
            <a:spLocks noChangeArrowheads="1"/>
          </p:cNvSpPr>
          <p:nvPr/>
        </p:nvSpPr>
        <p:spPr bwMode="auto">
          <a:xfrm>
            <a:off x="6781800" y="5118100"/>
            <a:ext cx="685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b="1">
                <a:latin typeface="+mj-lt"/>
              </a:rPr>
              <a:t>5</a:t>
            </a:r>
          </a:p>
        </p:txBody>
      </p:sp>
      <p:sp>
        <p:nvSpPr>
          <p:cNvPr id="17435" name="Rectangle 27"/>
          <p:cNvSpPr>
            <a:spLocks noChangeArrowheads="1"/>
          </p:cNvSpPr>
          <p:nvPr/>
        </p:nvSpPr>
        <p:spPr bwMode="auto">
          <a:xfrm>
            <a:off x="7543800" y="4203700"/>
            <a:ext cx="685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4200" b="1">
                <a:latin typeface="+mj-lt"/>
              </a:rPr>
              <a:t>3</a:t>
            </a:r>
          </a:p>
        </p:txBody>
      </p:sp>
      <p:sp>
        <p:nvSpPr>
          <p:cNvPr id="17436" name="WordArt 28"/>
          <p:cNvSpPr>
            <a:spLocks noChangeArrowheads="1" noChangeShapeType="1" noTextEdit="1"/>
          </p:cNvSpPr>
          <p:nvPr/>
        </p:nvSpPr>
        <p:spPr bwMode="auto">
          <a:xfrm>
            <a:off x="1905000" y="762000"/>
            <a:ext cx="3767138" cy="1468438"/>
          </a:xfrm>
          <a:prstGeom prst="rect">
            <a:avLst/>
          </a:prstGeom>
        </p:spPr>
        <p:txBody>
          <a:bodyPr wrap="none" fromWordArt="1">
            <a:prstTxWarp prst="textDoubleWave1">
              <a:avLst>
                <a:gd name="adj1" fmla="val 6500"/>
                <a:gd name="adj2" fmla="val 0"/>
              </a:avLst>
            </a:prstTxWarp>
          </a:bodyPr>
          <a:lstStyle/>
          <a:p>
            <a:pPr algn="ctr"/>
            <a:r>
              <a:rPr lang="en-US" sz="3600" kern="10">
                <a:ln w="12700">
                  <a:solidFill>
                    <a:srgbClr val="000099"/>
                  </a:solidFill>
                  <a:round/>
                  <a:headEnd/>
                  <a:tailEnd/>
                </a:ln>
                <a:solidFill>
                  <a:srgbClr val="33CCFF"/>
                </a:solidFill>
                <a:latin typeface="+mj-lt"/>
                <a:ea typeface="+mj-lt"/>
                <a:cs typeface="+mj-lt"/>
              </a:rPr>
              <a:t>Yes, AA~</a:t>
            </a:r>
          </a:p>
        </p:txBody>
      </p:sp>
      <p:sp>
        <p:nvSpPr>
          <p:cNvPr id="17437" name="WordArt 29"/>
          <p:cNvSpPr>
            <a:spLocks noChangeArrowheads="1" noChangeShapeType="1" noTextEdit="1"/>
          </p:cNvSpPr>
          <p:nvPr/>
        </p:nvSpPr>
        <p:spPr bwMode="auto">
          <a:xfrm>
            <a:off x="3810000" y="3657600"/>
            <a:ext cx="2928938" cy="762000"/>
          </a:xfrm>
          <a:prstGeom prst="rect">
            <a:avLst/>
          </a:prstGeom>
        </p:spPr>
        <p:txBody>
          <a:bodyPr wrap="none" fromWordArt="1">
            <a:prstTxWarp prst="textDoubleWave1">
              <a:avLst>
                <a:gd name="adj1" fmla="val 6500"/>
                <a:gd name="adj2" fmla="val 0"/>
              </a:avLst>
            </a:prstTxWarp>
          </a:bodyPr>
          <a:lstStyle/>
          <a:p>
            <a:pPr algn="ctr"/>
            <a:r>
              <a:rPr lang="en-US" sz="3600" kern="10">
                <a:ln w="12700">
                  <a:solidFill>
                    <a:srgbClr val="000099"/>
                  </a:solidFill>
                  <a:round/>
                  <a:headEnd/>
                  <a:tailEnd/>
                </a:ln>
                <a:solidFill>
                  <a:srgbClr val="33CCFF"/>
                </a:solidFill>
                <a:latin typeface="+mj-lt"/>
                <a:ea typeface="+mj-lt"/>
                <a:cs typeface="+mj-lt"/>
              </a:rPr>
              <a:t>NO</a:t>
            </a:r>
          </a:p>
        </p:txBody>
      </p:sp>
      <p:sp>
        <p:nvSpPr>
          <p:cNvPr id="17438" name="Arc 30"/>
          <p:cNvSpPr>
            <a:spLocks/>
          </p:cNvSpPr>
          <p:nvPr/>
        </p:nvSpPr>
        <p:spPr bwMode="auto">
          <a:xfrm rot="-27271855">
            <a:off x="3636168" y="4799807"/>
            <a:ext cx="696913" cy="8699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7439" name="Arc 31"/>
          <p:cNvSpPr>
            <a:spLocks/>
          </p:cNvSpPr>
          <p:nvPr/>
        </p:nvSpPr>
        <p:spPr bwMode="auto">
          <a:xfrm rot="-27271855">
            <a:off x="7522368" y="4714082"/>
            <a:ext cx="696913" cy="869950"/>
          </a:xfrm>
          <a:custGeom>
            <a:avLst/>
            <a:gdLst>
              <a:gd name="G0" fmla="+- 0 0 0"/>
              <a:gd name="G1" fmla="+- 20555 0 0"/>
              <a:gd name="G2" fmla="+- 21600 0 0"/>
              <a:gd name="T0" fmla="*/ 6636 w 16455"/>
              <a:gd name="T1" fmla="*/ 0 h 20555"/>
              <a:gd name="T2" fmla="*/ 16455 w 16455"/>
              <a:gd name="T3" fmla="*/ 6563 h 20555"/>
              <a:gd name="T4" fmla="*/ 0 w 16455"/>
              <a:gd name="T5" fmla="*/ 20555 h 20555"/>
            </a:gdLst>
            <a:ahLst/>
            <a:cxnLst>
              <a:cxn ang="0">
                <a:pos x="T0" y="T1"/>
              </a:cxn>
              <a:cxn ang="0">
                <a:pos x="T2" y="T3"/>
              </a:cxn>
              <a:cxn ang="0">
                <a:pos x="T4" y="T5"/>
              </a:cxn>
            </a:cxnLst>
            <a:rect l="0" t="0" r="r" b="b"/>
            <a:pathLst>
              <a:path w="16455" h="20555" fill="none" extrusionOk="0">
                <a:moveTo>
                  <a:pt x="6636" y="-1"/>
                </a:moveTo>
                <a:cubicBezTo>
                  <a:pt x="10455" y="1232"/>
                  <a:pt x="13855" y="3505"/>
                  <a:pt x="16455" y="6562"/>
                </a:cubicBezTo>
              </a:path>
              <a:path w="16455" h="20555" stroke="0" extrusionOk="0">
                <a:moveTo>
                  <a:pt x="6636" y="-1"/>
                </a:moveTo>
                <a:cubicBezTo>
                  <a:pt x="10455" y="1232"/>
                  <a:pt x="13855" y="3505"/>
                  <a:pt x="16455" y="6562"/>
                </a:cubicBezTo>
                <a:lnTo>
                  <a:pt x="0" y="20555"/>
                </a:lnTo>
                <a:close/>
              </a:path>
            </a:pathLst>
          </a:cu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36"/>
                                        </p:tgtEl>
                                        <p:attrNameLst>
                                          <p:attrName>style.visibility</p:attrName>
                                        </p:attrNameLst>
                                      </p:cBhvr>
                                      <p:to>
                                        <p:strVal val="visible"/>
                                      </p:to>
                                    </p:set>
                                    <p:animEffect transition="in" filter="slide(fromBottom)">
                                      <p:cBhvr>
                                        <p:cTn id="7" dur="500"/>
                                        <p:tgtEl>
                                          <p:spTgt spid="17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37"/>
                                        </p:tgtEl>
                                        <p:attrNameLst>
                                          <p:attrName>style.visibility</p:attrName>
                                        </p:attrNameLst>
                                      </p:cBhvr>
                                      <p:to>
                                        <p:strVal val="visible"/>
                                      </p:to>
                                    </p:set>
                                    <p:animEffect transition="in" filter="slide(fromBottom)">
                                      <p:cBhvr>
                                        <p:cTn id="12" dur="500"/>
                                        <p:tgtEl>
                                          <p:spTgt spid="17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6" grpId="0" animBg="1"/>
      <p:bldP spid="174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533400" y="30163"/>
            <a:ext cx="81534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200" b="1" dirty="0">
                <a:solidFill>
                  <a:schemeClr val="accent2"/>
                </a:solidFill>
                <a:latin typeface="+mj-lt"/>
              </a:rPr>
              <a:t>Prove that </a:t>
            </a:r>
            <a:r>
              <a:rPr lang="en-US" sz="4200" b="1" dirty="0">
                <a:solidFill>
                  <a:schemeClr val="accent2"/>
                </a:solidFill>
                <a:latin typeface="+mj-lt"/>
                <a:sym typeface="Symbol"/>
              </a:rPr>
              <a:t></a:t>
            </a:r>
            <a:r>
              <a:rPr lang="en-US" sz="4200" b="1" dirty="0">
                <a:solidFill>
                  <a:schemeClr val="accent2"/>
                </a:solidFill>
                <a:latin typeface="+mj-lt"/>
              </a:rPr>
              <a:t>RST ~ </a:t>
            </a:r>
            <a:r>
              <a:rPr lang="en-US" sz="4200" b="1" dirty="0">
                <a:solidFill>
                  <a:schemeClr val="accent2"/>
                </a:solidFill>
                <a:latin typeface="+mj-lt"/>
                <a:sym typeface="Symbol"/>
              </a:rPr>
              <a:t></a:t>
            </a:r>
            <a:r>
              <a:rPr lang="en-US" sz="4200" b="1" dirty="0">
                <a:solidFill>
                  <a:schemeClr val="accent2"/>
                </a:solidFill>
                <a:latin typeface="+mj-lt"/>
              </a:rPr>
              <a:t>PSQ</a:t>
            </a:r>
          </a:p>
        </p:txBody>
      </p:sp>
      <p:grpSp>
        <p:nvGrpSpPr>
          <p:cNvPr id="20483" name="Group 30"/>
          <p:cNvGrpSpPr>
            <a:grpSpLocks/>
          </p:cNvGrpSpPr>
          <p:nvPr/>
        </p:nvGrpSpPr>
        <p:grpSpPr bwMode="auto">
          <a:xfrm>
            <a:off x="152400" y="952500"/>
            <a:ext cx="4800600" cy="5448300"/>
            <a:chOff x="624" y="504"/>
            <a:chExt cx="3024" cy="3432"/>
          </a:xfrm>
        </p:grpSpPr>
        <p:sp>
          <p:nvSpPr>
            <p:cNvPr id="8197" name="AutoShape 5"/>
            <p:cNvSpPr>
              <a:spLocks noChangeArrowheads="1"/>
            </p:cNvSpPr>
            <p:nvPr/>
          </p:nvSpPr>
          <p:spPr bwMode="auto">
            <a:xfrm>
              <a:off x="864" y="768"/>
              <a:ext cx="2352" cy="2928"/>
            </a:xfrm>
            <a:prstGeom prst="triangle">
              <a:avLst>
                <a:gd name="adj" fmla="val 38731"/>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8198" name="Line 6"/>
            <p:cNvSpPr>
              <a:spLocks noChangeShapeType="1"/>
            </p:cNvSpPr>
            <p:nvPr/>
          </p:nvSpPr>
          <p:spPr bwMode="auto">
            <a:xfrm>
              <a:off x="1392" y="1968"/>
              <a:ext cx="9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latin typeface="+mj-lt"/>
              </a:endParaRPr>
            </a:p>
          </p:txBody>
        </p:sp>
        <p:sp>
          <p:nvSpPr>
            <p:cNvPr id="8199" name="Text Box 7"/>
            <p:cNvSpPr txBox="1">
              <a:spLocks noChangeArrowheads="1"/>
            </p:cNvSpPr>
            <p:nvPr/>
          </p:nvSpPr>
          <p:spPr bwMode="auto">
            <a:xfrm>
              <a:off x="624" y="364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a:solidFill>
                    <a:schemeClr val="accent2"/>
                  </a:solidFill>
                  <a:latin typeface="+mj-lt"/>
                </a:rPr>
                <a:t>R</a:t>
              </a:r>
            </a:p>
          </p:txBody>
        </p:sp>
        <p:sp>
          <p:nvSpPr>
            <p:cNvPr id="8200" name="Text Box 8"/>
            <p:cNvSpPr txBox="1">
              <a:spLocks noChangeArrowheads="1"/>
            </p:cNvSpPr>
            <p:nvPr/>
          </p:nvSpPr>
          <p:spPr bwMode="auto">
            <a:xfrm>
              <a:off x="1640" y="50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a:solidFill>
                    <a:schemeClr val="accent2"/>
                  </a:solidFill>
                  <a:latin typeface="+mj-lt"/>
                </a:rPr>
                <a:t>S</a:t>
              </a:r>
            </a:p>
          </p:txBody>
        </p:sp>
        <p:sp>
          <p:nvSpPr>
            <p:cNvPr id="8201" name="Text Box 9"/>
            <p:cNvSpPr txBox="1">
              <a:spLocks noChangeArrowheads="1"/>
            </p:cNvSpPr>
            <p:nvPr/>
          </p:nvSpPr>
          <p:spPr bwMode="auto">
            <a:xfrm>
              <a:off x="3264" y="364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a:solidFill>
                    <a:schemeClr val="accent2"/>
                  </a:solidFill>
                  <a:latin typeface="+mj-lt"/>
                </a:rPr>
                <a:t>T</a:t>
              </a:r>
            </a:p>
          </p:txBody>
        </p:sp>
        <p:sp>
          <p:nvSpPr>
            <p:cNvPr id="8202" name="Text Box 10"/>
            <p:cNvSpPr txBox="1">
              <a:spLocks noChangeArrowheads="1"/>
            </p:cNvSpPr>
            <p:nvPr/>
          </p:nvSpPr>
          <p:spPr bwMode="auto">
            <a:xfrm>
              <a:off x="1152" y="182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a:solidFill>
                    <a:schemeClr val="accent2"/>
                  </a:solidFill>
                  <a:latin typeface="+mj-lt"/>
                </a:rPr>
                <a:t>P</a:t>
              </a:r>
            </a:p>
          </p:txBody>
        </p:sp>
        <p:sp>
          <p:nvSpPr>
            <p:cNvPr id="8203" name="Text Box 11"/>
            <p:cNvSpPr txBox="1">
              <a:spLocks noChangeArrowheads="1"/>
            </p:cNvSpPr>
            <p:nvPr/>
          </p:nvSpPr>
          <p:spPr bwMode="auto">
            <a:xfrm>
              <a:off x="2352" y="180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b="1">
                  <a:solidFill>
                    <a:schemeClr val="accent2"/>
                  </a:solidFill>
                  <a:latin typeface="+mj-lt"/>
                </a:rPr>
                <a:t>Q</a:t>
              </a:r>
            </a:p>
          </p:txBody>
        </p:sp>
        <p:sp>
          <p:nvSpPr>
            <p:cNvPr id="8204" name="Text Box 12"/>
            <p:cNvSpPr txBox="1">
              <a:spLocks noChangeArrowheads="1"/>
            </p:cNvSpPr>
            <p:nvPr/>
          </p:nvSpPr>
          <p:spPr bwMode="auto">
            <a:xfrm>
              <a:off x="624" y="2448"/>
              <a:ext cx="624"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000" b="1">
                  <a:solidFill>
                    <a:srgbClr val="CC0000"/>
                  </a:solidFill>
                  <a:latin typeface="+mj-lt"/>
                </a:rPr>
                <a:t>12</a:t>
              </a:r>
            </a:p>
          </p:txBody>
        </p:sp>
        <p:sp>
          <p:nvSpPr>
            <p:cNvPr id="8205" name="Text Box 13"/>
            <p:cNvSpPr txBox="1">
              <a:spLocks noChangeArrowheads="1"/>
            </p:cNvSpPr>
            <p:nvPr/>
          </p:nvSpPr>
          <p:spPr bwMode="auto">
            <a:xfrm>
              <a:off x="1104" y="1248"/>
              <a:ext cx="624"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000" b="1">
                  <a:solidFill>
                    <a:srgbClr val="CC0000"/>
                  </a:solidFill>
                  <a:latin typeface="+mj-lt"/>
                </a:rPr>
                <a:t>4</a:t>
              </a:r>
            </a:p>
          </p:txBody>
        </p:sp>
        <p:sp>
          <p:nvSpPr>
            <p:cNvPr id="8206" name="Text Box 14"/>
            <p:cNvSpPr txBox="1">
              <a:spLocks noChangeArrowheads="1"/>
            </p:cNvSpPr>
            <p:nvPr/>
          </p:nvSpPr>
          <p:spPr bwMode="auto">
            <a:xfrm>
              <a:off x="2208" y="1200"/>
              <a:ext cx="624"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000" b="1">
                  <a:solidFill>
                    <a:srgbClr val="CC0000"/>
                  </a:solidFill>
                  <a:latin typeface="+mj-lt"/>
                </a:rPr>
                <a:t>5</a:t>
              </a:r>
            </a:p>
          </p:txBody>
        </p:sp>
        <p:sp>
          <p:nvSpPr>
            <p:cNvPr id="8207" name="Text Box 15"/>
            <p:cNvSpPr txBox="1">
              <a:spLocks noChangeArrowheads="1"/>
            </p:cNvSpPr>
            <p:nvPr/>
          </p:nvSpPr>
          <p:spPr bwMode="auto">
            <a:xfrm>
              <a:off x="2784" y="2448"/>
              <a:ext cx="624"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5000" b="1">
                  <a:solidFill>
                    <a:srgbClr val="CC0000"/>
                  </a:solidFill>
                  <a:latin typeface="+mj-lt"/>
                </a:rPr>
                <a:t>15</a:t>
              </a:r>
            </a:p>
          </p:txBody>
        </p:sp>
      </p:grpSp>
      <p:graphicFrame>
        <p:nvGraphicFramePr>
          <p:cNvPr id="8208" name="Object 16"/>
          <p:cNvGraphicFramePr>
            <a:graphicFrameLocks noChangeAspect="1"/>
          </p:cNvGraphicFramePr>
          <p:nvPr/>
        </p:nvGraphicFramePr>
        <p:xfrm>
          <a:off x="5867400" y="4953000"/>
          <a:ext cx="2209800" cy="644525"/>
        </p:xfrm>
        <a:graphic>
          <a:graphicData uri="http://schemas.openxmlformats.org/presentationml/2006/ole">
            <mc:AlternateContent xmlns:mc="http://schemas.openxmlformats.org/markup-compatibility/2006">
              <mc:Choice xmlns:v="urn:schemas-microsoft-com:vml" Requires="v">
                <p:oleObj spid="_x0000_s20539" name="Equation" r:id="rId3" imgW="609336" imgH="177723" progId="Equation.3">
                  <p:embed/>
                </p:oleObj>
              </mc:Choice>
              <mc:Fallback>
                <p:oleObj name="Equation" r:id="rId3" imgW="609336" imgH="177723"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953000"/>
                        <a:ext cx="2209800"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9" name="Object 17"/>
          <p:cNvGraphicFramePr>
            <a:graphicFrameLocks noChangeAspect="1"/>
          </p:cNvGraphicFramePr>
          <p:nvPr/>
        </p:nvGraphicFramePr>
        <p:xfrm>
          <a:off x="5867400" y="5334000"/>
          <a:ext cx="2190750" cy="779463"/>
        </p:xfrm>
        <a:graphic>
          <a:graphicData uri="http://schemas.openxmlformats.org/presentationml/2006/ole">
            <mc:AlternateContent xmlns:mc="http://schemas.openxmlformats.org/markup-compatibility/2006">
              <mc:Choice xmlns:v="urn:schemas-microsoft-com:vml" Requires="v">
                <p:oleObj spid="_x0000_s20540" name="Equation" r:id="rId5" imgW="571252" imgH="203112" progId="Equation.3">
                  <p:embed/>
                </p:oleObj>
              </mc:Choice>
              <mc:Fallback>
                <p:oleObj name="Equation" r:id="rId5" imgW="571252" imgH="203112" progId="Equation.3">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5334000"/>
                        <a:ext cx="2190750" cy="779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1" name="Object 19"/>
          <p:cNvGraphicFramePr>
            <a:graphicFrameLocks noChangeAspect="1"/>
          </p:cNvGraphicFramePr>
          <p:nvPr/>
        </p:nvGraphicFramePr>
        <p:xfrm>
          <a:off x="5486400" y="1981200"/>
          <a:ext cx="1600200" cy="1181100"/>
        </p:xfrm>
        <a:graphic>
          <a:graphicData uri="http://schemas.openxmlformats.org/presentationml/2006/ole">
            <mc:AlternateContent xmlns:mc="http://schemas.openxmlformats.org/markup-compatibility/2006">
              <mc:Choice xmlns:v="urn:schemas-microsoft-com:vml" Requires="v">
                <p:oleObj spid="_x0000_s20541" name="Equation" r:id="rId7" imgW="533169" imgH="393529" progId="Equation.3">
                  <p:embed/>
                </p:oleObj>
              </mc:Choice>
              <mc:Fallback>
                <p:oleObj name="Equation" r:id="rId7" imgW="533169" imgH="393529"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1981200"/>
                        <a:ext cx="16002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2" name="Object 20"/>
          <p:cNvGraphicFramePr>
            <a:graphicFrameLocks noChangeAspect="1"/>
          </p:cNvGraphicFramePr>
          <p:nvPr/>
        </p:nvGraphicFramePr>
        <p:xfrm>
          <a:off x="5638800" y="3276600"/>
          <a:ext cx="1219200" cy="1181100"/>
        </p:xfrm>
        <a:graphic>
          <a:graphicData uri="http://schemas.openxmlformats.org/presentationml/2006/ole">
            <mc:AlternateContent xmlns:mc="http://schemas.openxmlformats.org/markup-compatibility/2006">
              <mc:Choice xmlns:v="urn:schemas-microsoft-com:vml" Requires="v">
                <p:oleObj spid="_x0000_s20542" name="Equation" r:id="rId9" imgW="406048" imgH="393359" progId="Equation.3">
                  <p:embed/>
                </p:oleObj>
              </mc:Choice>
              <mc:Fallback>
                <p:oleObj name="Equation" r:id="rId9" imgW="406048" imgH="393359"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3276600"/>
                        <a:ext cx="12192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213" name="Picture 2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116888" y="838200"/>
            <a:ext cx="8048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14" name="Picture 2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040688" y="152400"/>
            <a:ext cx="8048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16" name="Text Box 24"/>
          <p:cNvSpPr txBox="1">
            <a:spLocks noChangeArrowheads="1"/>
          </p:cNvSpPr>
          <p:nvPr/>
        </p:nvSpPr>
        <p:spPr bwMode="auto">
          <a:xfrm>
            <a:off x="2286000" y="533400"/>
            <a:ext cx="6324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a:latin typeface="+mj-lt"/>
              </a:rPr>
              <a:t>1. Two sides are proportional</a:t>
            </a:r>
          </a:p>
          <a:p>
            <a:pPr>
              <a:spcBef>
                <a:spcPct val="50000"/>
              </a:spcBef>
              <a:defRPr/>
            </a:pPr>
            <a:r>
              <a:rPr lang="en-US" sz="3200" b="1">
                <a:latin typeface="+mj-lt"/>
              </a:rPr>
              <a:t>2. Included angle is congruent</a:t>
            </a:r>
          </a:p>
        </p:txBody>
      </p:sp>
      <p:sp>
        <p:nvSpPr>
          <p:cNvPr id="8215" name="Text Box 23"/>
          <p:cNvSpPr txBox="1">
            <a:spLocks noChangeArrowheads="1"/>
          </p:cNvSpPr>
          <p:nvPr/>
        </p:nvSpPr>
        <p:spPr bwMode="auto">
          <a:xfrm>
            <a:off x="0" y="609600"/>
            <a:ext cx="2667000" cy="113823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defRPr/>
            </a:pPr>
            <a:r>
              <a:rPr lang="en-US" sz="6800" b="1" i="1" dirty="0">
                <a:solidFill>
                  <a:srgbClr val="00FF00"/>
                </a:solidFill>
                <a:latin typeface="+mj-lt"/>
              </a:rPr>
              <a:t>SAS~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16"/>
                                        </p:tgtEl>
                                        <p:attrNameLst>
                                          <p:attrName>style.visibility</p:attrName>
                                        </p:attrNameLst>
                                      </p:cBhvr>
                                      <p:to>
                                        <p:strVal val="visible"/>
                                      </p:to>
                                    </p:set>
                                    <p:animEffect transition="in" filter="blinds(horizontal)">
                                      <p:cBhvr>
                                        <p:cTn id="7" dur="500"/>
                                        <p:tgtEl>
                                          <p:spTgt spid="82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211"/>
                                        </p:tgtEl>
                                        <p:attrNameLst>
                                          <p:attrName>style.visibility</p:attrName>
                                        </p:attrNameLst>
                                      </p:cBhvr>
                                      <p:to>
                                        <p:strVal val="visible"/>
                                      </p:to>
                                    </p:set>
                                    <p:animEffect transition="in" filter="blinds(horizontal)">
                                      <p:cBhvr>
                                        <p:cTn id="12" dur="500"/>
                                        <p:tgtEl>
                                          <p:spTgt spid="82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212"/>
                                        </p:tgtEl>
                                        <p:attrNameLst>
                                          <p:attrName>style.visibility</p:attrName>
                                        </p:attrNameLst>
                                      </p:cBhvr>
                                      <p:to>
                                        <p:strVal val="visible"/>
                                      </p:to>
                                    </p:set>
                                    <p:animEffect transition="in" filter="blinds(horizontal)">
                                      <p:cBhvr>
                                        <p:cTn id="17" dur="500"/>
                                        <p:tgtEl>
                                          <p:spTgt spid="82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214"/>
                                        </p:tgtEl>
                                        <p:attrNameLst>
                                          <p:attrName>style.visibility</p:attrName>
                                        </p:attrNameLst>
                                      </p:cBhvr>
                                      <p:to>
                                        <p:strVal val="visible"/>
                                      </p:to>
                                    </p:set>
                                    <p:animEffect transition="in" filter="wipe(down)">
                                      <p:cBhvr>
                                        <p:cTn id="22" dur="500"/>
                                        <p:tgtEl>
                                          <p:spTgt spid="82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208"/>
                                        </p:tgtEl>
                                        <p:attrNameLst>
                                          <p:attrName>style.visibility</p:attrName>
                                        </p:attrNameLst>
                                      </p:cBhvr>
                                      <p:to>
                                        <p:strVal val="visible"/>
                                      </p:to>
                                    </p:set>
                                    <p:animEffect transition="in" filter="checkerboard(across)">
                                      <p:cBhvr>
                                        <p:cTn id="27" dur="500"/>
                                        <p:tgtEl>
                                          <p:spTgt spid="8208"/>
                                        </p:tgtEl>
                                      </p:cBhvr>
                                    </p:animEffect>
                                  </p:childTnLst>
                                </p:cTn>
                              </p:par>
                              <p:par>
                                <p:cTn id="28" presetID="5" presetClass="entr" presetSubtype="10" fill="hold" nodeType="withEffect">
                                  <p:stCondLst>
                                    <p:cond delay="0"/>
                                  </p:stCondLst>
                                  <p:childTnLst>
                                    <p:set>
                                      <p:cBhvr>
                                        <p:cTn id="29" dur="1" fill="hold">
                                          <p:stCondLst>
                                            <p:cond delay="0"/>
                                          </p:stCondLst>
                                        </p:cTn>
                                        <p:tgtEl>
                                          <p:spTgt spid="8209"/>
                                        </p:tgtEl>
                                        <p:attrNameLst>
                                          <p:attrName>style.visibility</p:attrName>
                                        </p:attrNameLst>
                                      </p:cBhvr>
                                      <p:to>
                                        <p:strVal val="visible"/>
                                      </p:to>
                                    </p:set>
                                    <p:animEffect transition="in" filter="checkerboard(across)">
                                      <p:cBhvr>
                                        <p:cTn id="30" dur="500"/>
                                        <p:tgtEl>
                                          <p:spTgt spid="820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8213"/>
                                        </p:tgtEl>
                                        <p:attrNameLst>
                                          <p:attrName>style.visibility</p:attrName>
                                        </p:attrNameLst>
                                      </p:cBhvr>
                                      <p:to>
                                        <p:strVal val="visible"/>
                                      </p:to>
                                    </p:set>
                                    <p:animEffect transition="in" filter="wipe(down)">
                                      <p:cBhvr>
                                        <p:cTn id="35" dur="500"/>
                                        <p:tgtEl>
                                          <p:spTgt spid="821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6" grpId="0"/>
      <p:bldP spid="821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TotalTime>
  <Words>417</Words>
  <Application>Microsoft Office PowerPoint</Application>
  <PresentationFormat>On-screen Show (4:3)</PresentationFormat>
  <Paragraphs>82</Paragraphs>
  <Slides>10</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8" baseType="lpstr">
      <vt:lpstr>Arial</vt:lpstr>
      <vt:lpstr>Century Gothic</vt:lpstr>
      <vt:lpstr>Symbol</vt:lpstr>
      <vt:lpstr>Times New Roman</vt:lpstr>
      <vt:lpstr>Default Design</vt:lpstr>
      <vt:lpstr>iRespondGraphMaster</vt:lpstr>
      <vt:lpstr>iRespondQuestionMaster</vt:lpstr>
      <vt:lpstr>Equation</vt:lpstr>
      <vt:lpstr>PowerPoint Presentation</vt:lpstr>
      <vt:lpstr>Shadow Math</vt:lpstr>
      <vt:lpstr>Questions over hw?</vt:lpstr>
      <vt:lpstr>3 Ways to Prove Triangles Similar</vt:lpstr>
      <vt:lpstr>PowerPoint Presentation</vt:lpstr>
      <vt:lpstr>PowerPoint Presentation</vt:lpstr>
      <vt:lpstr>PowerPoint Presentation</vt:lpstr>
      <vt:lpstr>PowerPoint Presentation</vt:lpstr>
      <vt:lpstr>PowerPoint Presentation</vt:lpstr>
      <vt:lpstr>PowerPoint Presentation</vt:lpstr>
    </vt:vector>
  </TitlesOfParts>
  <Company>JC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dc:title>
  <dc:creator>Emily Freeman</dc:creator>
  <cp:lastModifiedBy>Spencer Bernstein</cp:lastModifiedBy>
  <cp:revision>40</cp:revision>
  <dcterms:created xsi:type="dcterms:W3CDTF">2002-01-05T03:18:15Z</dcterms:created>
  <dcterms:modified xsi:type="dcterms:W3CDTF">2015-09-17T13:22:39Z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