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84" r:id="rId2"/>
    <p:sldMasterId id="2147483741" r:id="rId3"/>
    <p:sldMasterId id="2147483934" r:id="rId4"/>
  </p:sldMasterIdLst>
  <p:notesMasterIdLst>
    <p:notesMasterId r:id="rId26"/>
  </p:notesMasterIdLst>
  <p:handoutMasterIdLst>
    <p:handoutMasterId r:id="rId27"/>
  </p:handoutMasterIdLst>
  <p:sldIdLst>
    <p:sldId id="336" r:id="rId5"/>
    <p:sldId id="337" r:id="rId6"/>
    <p:sldId id="338" r:id="rId7"/>
    <p:sldId id="340" r:id="rId8"/>
    <p:sldId id="339" r:id="rId9"/>
    <p:sldId id="348" r:id="rId10"/>
    <p:sldId id="341" r:id="rId11"/>
    <p:sldId id="342" r:id="rId12"/>
    <p:sldId id="343" r:id="rId13"/>
    <p:sldId id="344" r:id="rId14"/>
    <p:sldId id="345" r:id="rId15"/>
    <p:sldId id="314" r:id="rId16"/>
    <p:sldId id="315" r:id="rId17"/>
    <p:sldId id="316" r:id="rId18"/>
    <p:sldId id="317" r:id="rId19"/>
    <p:sldId id="347" r:id="rId20"/>
    <p:sldId id="318" r:id="rId21"/>
    <p:sldId id="319" r:id="rId22"/>
    <p:sldId id="320" r:id="rId23"/>
    <p:sldId id="321" r:id="rId24"/>
    <p:sldId id="334" r:id="rId25"/>
  </p:sldIdLst>
  <p:sldSz cx="9144000" cy="6858000" type="screen4x3"/>
  <p:notesSz cx="7007225" cy="9293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00"/>
    <a:srgbClr val="FF33CC"/>
    <a:srgbClr val="FF3300"/>
    <a:srgbClr val="FF6600"/>
    <a:srgbClr val="66FF99"/>
    <a:srgbClr val="FFFF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3" autoAdjust="0"/>
  </p:normalViewPr>
  <p:slideViewPr>
    <p:cSldViewPr>
      <p:cViewPr varScale="1">
        <p:scale>
          <a:sx n="36" d="100"/>
          <a:sy n="36" d="100"/>
        </p:scale>
        <p:origin x="64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6887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8088"/>
            <a:ext cx="303688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8088"/>
            <a:ext cx="3036887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F6D978C0-D4A0-474C-BEE5-FDF62CB8B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12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6887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6613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3715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8088"/>
            <a:ext cx="303688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8088"/>
            <a:ext cx="3036887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B8EECDCB-71C6-4665-BC3F-0585679E5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034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B38517A-82B1-4904-8180-A14505528B60}" type="slidenum">
              <a:rPr lang="en-US" sz="1200" smtClean="0">
                <a:solidFill>
                  <a:srgbClr val="000000"/>
                </a:solidFill>
              </a:rPr>
              <a:pPr eaLnBrk="1" hangingPunct="1"/>
              <a:t>8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True: thumbs up   False: thumbs down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F4771-6CD8-43A8-881F-6AAAF7ED8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80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9DEBB-EE4A-4695-937A-72EAD1966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7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3D5CE-72C0-4BB2-BBB5-8997417B08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2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F1C69-521B-483B-B830-AAC93C1F8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995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381AF-840F-4817-BF3A-73A6A35BA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34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AC337-15CE-4047-B3BD-27F72D92B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2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4B615-D047-46CE-9D12-D1A28F230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2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8F088-A07A-4FE2-89F9-2B08039B1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49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989C-5B48-4B0F-A165-ABDBD4224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272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79638-7E0E-4A0D-8BC4-B73C0E693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F4E1A-0489-4C66-B6A6-8BEE65BCB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2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F88D5-23C0-4F72-B3E1-C91EF95A1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D6DF3-0F98-4DF5-BD11-7EBA23D776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67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CB007-DB98-4D35-A2AA-32832C7B2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42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614A7-BBFD-46F9-8A4E-29D9B76B8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8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BBFB7-3857-4552-966D-FC3E45734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26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DE3DC-4121-4ACF-9482-993986DE6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13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7901D-4163-4756-8F07-DD1DEDCBF8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58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E9E1E-4381-466B-A863-023088044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35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1FD82-51E0-4378-AB07-906DAF4E6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5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787C9-00AE-49C0-ADDC-1CE0BA02A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98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31563-1908-4079-A503-2B888C870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207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63429-DEFC-48F3-B883-2B2DFEFE56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3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6FAAD-6616-430A-8670-D36D75EBF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137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092AB-7104-4B97-81B6-C885A29EB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2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20052-7C1E-4E25-93E0-3CFC7608B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72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F4771-6CD8-43A8-881F-6AAAF7ED82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23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F88D5-23C0-4F72-B3E1-C91EF95A17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58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63429-DEFC-48F3-B883-2B2DFEFE56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21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747C1-F549-4B31-BADC-378CCC62DAD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657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5D3F9-E807-4018-A349-653EA02152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793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77CB4-5C7A-4AA8-9D87-A2B2316055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45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34F35-1B8D-4932-A2AF-BFDD364384A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868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747C1-F549-4B31-BADC-378CCC62D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93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5DAEE-98CD-4E6C-8925-2D6F652403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556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58D60-4FE7-4B13-96EA-1D1A550AA2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89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9DEBB-EE4A-4695-937A-72EAD1966C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019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3D5CE-72C0-4BB2-BBB5-8997417B08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27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5D3F9-E807-4018-A349-653EA0215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332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77CB4-5C7A-4AA8-9D87-A2B2316055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34F35-1B8D-4932-A2AF-BFDD36438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178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5DAEE-98CD-4E6C-8925-2D6F65240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169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58D60-4FE7-4B13-96EA-1D1A550AA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84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D40EEDD0-336B-454D-94AA-ECA39F930E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2D1DECA-DC7B-4550-A77F-8289F577E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6147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6148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6149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6150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6151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52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D40EEDD0-336B-454D-94AA-ECA39F930E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215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7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Oval 3"/>
          <p:cNvSpPr>
            <a:spLocks noChangeArrowheads="1"/>
          </p:cNvSpPr>
          <p:nvPr/>
        </p:nvSpPr>
        <p:spPr bwMode="auto">
          <a:xfrm>
            <a:off x="609600" y="427892"/>
            <a:ext cx="1371600" cy="1371600"/>
          </a:xfrm>
          <a:prstGeom prst="ellipse">
            <a:avLst/>
          </a:prstGeom>
          <a:solidFill>
            <a:srgbClr val="FFFF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1600200" y="4876800"/>
            <a:ext cx="1371600" cy="13716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4267200" y="556846"/>
            <a:ext cx="1371600" cy="1371600"/>
          </a:xfrm>
          <a:prstGeom prst="ellipse">
            <a:avLst/>
          </a:prstGeom>
          <a:solidFill>
            <a:srgbClr val="CC0099"/>
          </a:solidFill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4724400" y="5105400"/>
            <a:ext cx="1371600" cy="1371600"/>
          </a:xfrm>
          <a:prstGeom prst="ellipse">
            <a:avLst/>
          </a:prstGeom>
          <a:solidFill>
            <a:srgbClr val="FF99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27" name="Oval 7"/>
          <p:cNvSpPr>
            <a:spLocks noChangeArrowheads="1"/>
          </p:cNvSpPr>
          <p:nvPr/>
        </p:nvSpPr>
        <p:spPr bwMode="auto">
          <a:xfrm>
            <a:off x="6858000" y="3886200"/>
            <a:ext cx="1371600" cy="1371600"/>
          </a:xfrm>
          <a:prstGeom prst="ellipse">
            <a:avLst/>
          </a:prstGeom>
          <a:solidFill>
            <a:srgbClr val="996633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28" name="Oval 8"/>
          <p:cNvSpPr>
            <a:spLocks noChangeArrowheads="1"/>
          </p:cNvSpPr>
          <p:nvPr/>
        </p:nvSpPr>
        <p:spPr bwMode="auto">
          <a:xfrm>
            <a:off x="7543800" y="509954"/>
            <a:ext cx="1371600" cy="1371600"/>
          </a:xfrm>
          <a:prstGeom prst="ellipse">
            <a:avLst/>
          </a:prstGeom>
          <a:solidFill>
            <a:schemeClr val="hlink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29" name="Oval 9"/>
          <p:cNvSpPr>
            <a:spLocks noChangeArrowheads="1"/>
          </p:cNvSpPr>
          <p:nvPr/>
        </p:nvSpPr>
        <p:spPr bwMode="auto">
          <a:xfrm>
            <a:off x="216877" y="3581400"/>
            <a:ext cx="1371600" cy="1371600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610600" cy="2813538"/>
          </a:xfrm>
        </p:spPr>
        <p:txBody>
          <a:bodyPr/>
          <a:lstStyle/>
          <a:p>
            <a:r>
              <a:rPr lang="en-US" sz="7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Circle Vocabulary</a:t>
            </a:r>
            <a:endParaRPr lang="en-US" sz="7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Oval 2"/>
          <p:cNvSpPr>
            <a:spLocks noChangeArrowheads="1"/>
          </p:cNvSpPr>
          <p:nvPr/>
        </p:nvSpPr>
        <p:spPr bwMode="auto">
          <a:xfrm>
            <a:off x="990600" y="1981200"/>
            <a:ext cx="3581400" cy="3810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 flipH="1">
            <a:off x="304800" y="1066800"/>
            <a:ext cx="1371600" cy="502920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rot="20968900" flipH="1">
            <a:off x="4164013" y="1982788"/>
            <a:ext cx="914400" cy="4659312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1981200" y="799699"/>
            <a:ext cx="69342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 dirty="0">
                <a:solidFill>
                  <a:srgbClr val="CC0066"/>
                </a:solidFill>
                <a:latin typeface="Century Gothic" panose="020B0502020202020204" pitchFamily="34" charset="0"/>
              </a:rPr>
              <a:t>a LINE that intersects the circle exactly ONE time</a:t>
            </a:r>
          </a:p>
        </p:txBody>
      </p:sp>
      <p:sp>
        <p:nvSpPr>
          <p:cNvPr id="38918" name="Oval 6"/>
          <p:cNvSpPr>
            <a:spLocks noChangeArrowheads="1"/>
          </p:cNvSpPr>
          <p:nvPr/>
        </p:nvSpPr>
        <p:spPr bwMode="auto">
          <a:xfrm>
            <a:off x="2667000" y="3733800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8919" name="Oval 7"/>
          <p:cNvSpPr>
            <a:spLocks noChangeArrowheads="1"/>
          </p:cNvSpPr>
          <p:nvPr/>
        </p:nvSpPr>
        <p:spPr bwMode="auto">
          <a:xfrm>
            <a:off x="914400" y="3276600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1371600" y="152400"/>
            <a:ext cx="5181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8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Tangent Line:</a:t>
            </a:r>
          </a:p>
        </p:txBody>
      </p:sp>
      <p:sp>
        <p:nvSpPr>
          <p:cNvPr id="83977" name="Text Box 9"/>
          <p:cNvSpPr txBox="1">
            <a:spLocks noChangeArrowheads="1"/>
          </p:cNvSpPr>
          <p:nvPr/>
        </p:nvSpPr>
        <p:spPr bwMode="auto">
          <a:xfrm>
            <a:off x="4786764" y="2737991"/>
            <a:ext cx="4038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Century Gothic" panose="020B0502020202020204" pitchFamily="34" charset="0"/>
              </a:rPr>
              <a:t>Forms a 90°angle with </a:t>
            </a:r>
            <a:r>
              <a:rPr lang="en-US" sz="3200" b="1" dirty="0" smtClean="0">
                <a:solidFill>
                  <a:srgbClr val="0000FF"/>
                </a:solidFill>
                <a:latin typeface="Century Gothic" panose="020B0502020202020204" pitchFamily="34" charset="0"/>
              </a:rPr>
              <a:t>one </a:t>
            </a:r>
            <a:r>
              <a:rPr lang="en-US" sz="3200" b="1" dirty="0">
                <a:solidFill>
                  <a:srgbClr val="0000FF"/>
                </a:solidFill>
                <a:latin typeface="Century Gothic" panose="020B0502020202020204" pitchFamily="34" charset="0"/>
              </a:rPr>
              <a:t>radius</a:t>
            </a:r>
          </a:p>
        </p:txBody>
      </p:sp>
      <p:sp>
        <p:nvSpPr>
          <p:cNvPr id="83979" name="Line 11"/>
          <p:cNvSpPr>
            <a:spLocks noChangeShapeType="1"/>
          </p:cNvSpPr>
          <p:nvPr/>
        </p:nvSpPr>
        <p:spPr bwMode="auto">
          <a:xfrm>
            <a:off x="2819400" y="384175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4343400" y="3841750"/>
            <a:ext cx="2286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8925" name="TextBox 12"/>
          <p:cNvSpPr txBox="1">
            <a:spLocks noChangeArrowheads="1"/>
          </p:cNvSpPr>
          <p:nvPr/>
        </p:nvSpPr>
        <p:spPr bwMode="auto">
          <a:xfrm>
            <a:off x="4724400" y="4338697"/>
            <a:ext cx="41910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Point of Tangency: </a:t>
            </a:r>
            <a:r>
              <a:rPr lang="en-US" sz="3200" dirty="0">
                <a:solidFill>
                  <a:srgbClr val="000000"/>
                </a:solidFill>
                <a:latin typeface="Century Gothic" panose="020B0502020202020204" pitchFamily="34" charset="0"/>
              </a:rPr>
              <a:t>The point where the tangent intersects the circle</a:t>
            </a:r>
          </a:p>
        </p:txBody>
      </p:sp>
      <p:sp>
        <p:nvSpPr>
          <p:cNvPr id="38922" name="Oval 10"/>
          <p:cNvSpPr>
            <a:spLocks noChangeArrowheads="1"/>
          </p:cNvSpPr>
          <p:nvPr/>
        </p:nvSpPr>
        <p:spPr bwMode="auto">
          <a:xfrm>
            <a:off x="4495800" y="3733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3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3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/>
      <p:bldP spid="83977" grpId="0"/>
      <p:bldP spid="83979" grpId="0" animBg="1"/>
      <p:bldP spid="8398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Oval 2"/>
          <p:cNvSpPr>
            <a:spLocks noChangeArrowheads="1"/>
          </p:cNvSpPr>
          <p:nvPr/>
        </p:nvSpPr>
        <p:spPr bwMode="auto">
          <a:xfrm>
            <a:off x="1828800" y="838200"/>
            <a:ext cx="4648200" cy="4800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 flipV="1">
            <a:off x="2971800" y="4419600"/>
            <a:ext cx="5334000" cy="1752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1828800" y="3048000"/>
            <a:ext cx="3124200" cy="243840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V="1">
            <a:off x="685800" y="838200"/>
            <a:ext cx="6781800" cy="1676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>
            <a:off x="1828800" y="3048000"/>
            <a:ext cx="4572000" cy="8382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 flipV="1">
            <a:off x="4114800" y="1676400"/>
            <a:ext cx="1828800" cy="1828800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4" name="Oval 8"/>
          <p:cNvSpPr>
            <a:spLocks noChangeArrowheads="1"/>
          </p:cNvSpPr>
          <p:nvPr/>
        </p:nvSpPr>
        <p:spPr bwMode="auto">
          <a:xfrm>
            <a:off x="3962400" y="3276600"/>
            <a:ext cx="381000" cy="381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0" y="0"/>
            <a:ext cx="91440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>
                <a:solidFill>
                  <a:srgbClr val="000000"/>
                </a:solidFill>
                <a:latin typeface="Century Gothic" panose="020B0502020202020204" pitchFamily="34" charset="0"/>
              </a:rPr>
              <a:t>Name the term that best describes the notation.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 rot="-741980">
            <a:off x="2590800" y="838200"/>
            <a:ext cx="3429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Century Gothic" pitchFamily="34" charset="0"/>
              </a:rPr>
              <a:t>Secant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 rot="-741980">
            <a:off x="3962400" y="1905000"/>
            <a:ext cx="3429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CC0099"/>
                </a:solidFill>
                <a:latin typeface="Century Gothic" pitchFamily="34" charset="0"/>
              </a:rPr>
              <a:t>Radius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 rot="544669">
            <a:off x="2667000" y="3352800"/>
            <a:ext cx="3429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0000FF"/>
                </a:solidFill>
                <a:latin typeface="Century Gothic" pitchFamily="34" charset="0"/>
              </a:rPr>
              <a:t>Diameter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 rot="2222274">
            <a:off x="2133600" y="4648200"/>
            <a:ext cx="3429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00FF00"/>
                </a:solidFill>
                <a:latin typeface="Century Gothic" pitchFamily="34" charset="0"/>
              </a:rPr>
              <a:t>Chord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 rot="-1005921">
            <a:off x="4495800" y="5105400"/>
            <a:ext cx="3429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000000"/>
                </a:solidFill>
                <a:latin typeface="Century Gothic" pitchFamily="34" charset="0"/>
              </a:rPr>
              <a:t>Tangent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 autoUpdateAnimBg="0"/>
      <p:bldP spid="3083" grpId="0" autoUpdateAnimBg="0"/>
      <p:bldP spid="3084" grpId="0" autoUpdateAnimBg="0"/>
      <p:bldP spid="3085" grpId="0" autoUpdateAnimBg="0"/>
      <p:bldP spid="308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2232025"/>
          </a:xfrm>
        </p:spPr>
        <p:txBody>
          <a:bodyPr/>
          <a:lstStyle/>
          <a:p>
            <a:r>
              <a:rPr lang="en-US" sz="8000" b="1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>Central Angles</a:t>
            </a:r>
            <a:endParaRPr lang="en-US" sz="8000" b="1" dirty="0">
              <a:solidFill>
                <a:schemeClr val="accent3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7543800" cy="2667000"/>
          </a:xfrm>
        </p:spPr>
        <p:txBody>
          <a:bodyPr/>
          <a:lstStyle/>
          <a:p>
            <a:r>
              <a:rPr lang="en-US" sz="4400" dirty="0">
                <a:solidFill>
                  <a:srgbClr val="FFFF00"/>
                </a:solidFill>
                <a:latin typeface="Century Gothic" panose="020B0502020202020204" pitchFamily="34" charset="0"/>
              </a:rPr>
              <a:t>An angle whose vertex is at the </a:t>
            </a:r>
            <a:r>
              <a:rPr lang="en-US" sz="44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center</a:t>
            </a:r>
            <a:r>
              <a:rPr lang="en-US" sz="4400" dirty="0">
                <a:solidFill>
                  <a:srgbClr val="FFFF00"/>
                </a:solidFill>
                <a:latin typeface="Century Gothic" panose="020B0502020202020204" pitchFamily="34" charset="0"/>
              </a:rPr>
              <a:t> of the </a:t>
            </a:r>
            <a:r>
              <a:rPr lang="en-US" sz="44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circle</a:t>
            </a:r>
            <a:endParaRPr lang="en-US" sz="4400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Oval 2"/>
          <p:cNvSpPr>
            <a:spLocks noChangeArrowheads="1"/>
          </p:cNvSpPr>
          <p:nvPr/>
        </p:nvSpPr>
        <p:spPr bwMode="auto">
          <a:xfrm>
            <a:off x="2895600" y="1371600"/>
            <a:ext cx="3429000" cy="35814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 flipV="1">
            <a:off x="4648200" y="1447800"/>
            <a:ext cx="3810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4648200" y="3200400"/>
            <a:ext cx="13716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45720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8310" name="Arc 6"/>
          <p:cNvSpPr>
            <a:spLocks/>
          </p:cNvSpPr>
          <p:nvPr/>
        </p:nvSpPr>
        <p:spPr bwMode="auto">
          <a:xfrm>
            <a:off x="4953000" y="1449388"/>
            <a:ext cx="1373188" cy="2636837"/>
          </a:xfrm>
          <a:custGeom>
            <a:avLst/>
            <a:gdLst>
              <a:gd name="T0" fmla="*/ 0 w 22029"/>
              <a:gd name="T1" fmla="*/ 145801868 h 33943"/>
              <a:gd name="T2" fmla="*/ 2147483647 w 22029"/>
              <a:gd name="T3" fmla="*/ 2147483647 h 33943"/>
              <a:gd name="T4" fmla="*/ 2147483647 w 22029"/>
              <a:gd name="T5" fmla="*/ 2147483647 h 3394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29" h="33943" fill="none" extrusionOk="0">
                <a:moveTo>
                  <a:pt x="0" y="4"/>
                </a:moveTo>
                <a:cubicBezTo>
                  <a:pt x="142" y="1"/>
                  <a:pt x="285" y="-1"/>
                  <a:pt x="429" y="0"/>
                </a:cubicBezTo>
                <a:cubicBezTo>
                  <a:pt x="12358" y="0"/>
                  <a:pt x="22029" y="9670"/>
                  <a:pt x="22029" y="21600"/>
                </a:cubicBezTo>
                <a:cubicBezTo>
                  <a:pt x="22029" y="26013"/>
                  <a:pt x="20677" y="30321"/>
                  <a:pt x="18154" y="33942"/>
                </a:cubicBezTo>
              </a:path>
              <a:path w="22029" h="33943" stroke="0" extrusionOk="0">
                <a:moveTo>
                  <a:pt x="0" y="4"/>
                </a:moveTo>
                <a:cubicBezTo>
                  <a:pt x="142" y="1"/>
                  <a:pt x="285" y="-1"/>
                  <a:pt x="429" y="0"/>
                </a:cubicBezTo>
                <a:cubicBezTo>
                  <a:pt x="12358" y="0"/>
                  <a:pt x="22029" y="9670"/>
                  <a:pt x="22029" y="21600"/>
                </a:cubicBezTo>
                <a:cubicBezTo>
                  <a:pt x="22029" y="26013"/>
                  <a:pt x="20677" y="30321"/>
                  <a:pt x="18154" y="33942"/>
                </a:cubicBezTo>
                <a:lnTo>
                  <a:pt x="429" y="21600"/>
                </a:lnTo>
                <a:lnTo>
                  <a:pt x="0" y="4"/>
                </a:lnTo>
                <a:close/>
              </a:path>
            </a:pathLst>
          </a:custGeom>
          <a:noFill/>
          <a:ln w="571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4191000" y="2895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entury Gothic" panose="020B0502020202020204" pitchFamily="34" charset="0"/>
              </a:rPr>
              <a:t>P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5029200" y="1066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6096000" y="4114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2667000" y="3886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41995" name="Oval 11"/>
          <p:cNvSpPr>
            <a:spLocks noChangeArrowheads="1"/>
          </p:cNvSpPr>
          <p:nvPr/>
        </p:nvSpPr>
        <p:spPr bwMode="auto">
          <a:xfrm>
            <a:off x="29718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1996" name="Oval 12"/>
          <p:cNvSpPr>
            <a:spLocks noChangeArrowheads="1"/>
          </p:cNvSpPr>
          <p:nvPr/>
        </p:nvSpPr>
        <p:spPr bwMode="auto">
          <a:xfrm>
            <a:off x="4953000" y="1371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1997" name="Oval 13"/>
          <p:cNvSpPr>
            <a:spLocks noChangeArrowheads="1"/>
          </p:cNvSpPr>
          <p:nvPr/>
        </p:nvSpPr>
        <p:spPr bwMode="auto">
          <a:xfrm>
            <a:off x="59436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8318" name="Text Box 14"/>
          <p:cNvSpPr txBox="1"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3 Types of Arcs</a:t>
            </a:r>
            <a:endParaRPr lang="en-US" sz="4800" dirty="0">
              <a:solidFill>
                <a:schemeClr val="accent6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8319" name="Text Box 15"/>
          <p:cNvSpPr txBox="1">
            <a:spLocks noChangeArrowheads="1"/>
          </p:cNvSpPr>
          <p:nvPr/>
        </p:nvSpPr>
        <p:spPr bwMode="auto">
          <a:xfrm>
            <a:off x="6477000" y="1143000"/>
            <a:ext cx="2667000" cy="64633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>
                <a:latin typeface="Century Gothic" panose="020B0502020202020204" pitchFamily="34" charset="0"/>
              </a:rPr>
              <a:t>Minor Arc</a:t>
            </a:r>
          </a:p>
        </p:txBody>
      </p:sp>
      <p:sp>
        <p:nvSpPr>
          <p:cNvPr id="98320" name="Text Box 16"/>
          <p:cNvSpPr txBox="1">
            <a:spLocks noChangeArrowheads="1"/>
          </p:cNvSpPr>
          <p:nvPr/>
        </p:nvSpPr>
        <p:spPr bwMode="auto">
          <a:xfrm>
            <a:off x="152400" y="1091625"/>
            <a:ext cx="2514600" cy="5847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latin typeface="Century Gothic" panose="020B0502020202020204" pitchFamily="34" charset="0"/>
              </a:rPr>
              <a:t>Major Arc</a:t>
            </a:r>
          </a:p>
        </p:txBody>
      </p:sp>
      <p:sp>
        <p:nvSpPr>
          <p:cNvPr id="98321" name="Text Box 17"/>
          <p:cNvSpPr txBox="1">
            <a:spLocks noChangeArrowheads="1"/>
          </p:cNvSpPr>
          <p:nvPr/>
        </p:nvSpPr>
        <p:spPr bwMode="auto">
          <a:xfrm>
            <a:off x="6477000" y="2209800"/>
            <a:ext cx="2667000" cy="52322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Century Gothic" panose="020B0502020202020204" pitchFamily="34" charset="0"/>
              </a:rPr>
              <a:t>Less than 180°</a:t>
            </a:r>
          </a:p>
        </p:txBody>
      </p:sp>
      <p:sp>
        <p:nvSpPr>
          <p:cNvPr id="98322" name="Text Box 18"/>
          <p:cNvSpPr txBox="1">
            <a:spLocks noChangeArrowheads="1"/>
          </p:cNvSpPr>
          <p:nvPr/>
        </p:nvSpPr>
        <p:spPr bwMode="auto">
          <a:xfrm>
            <a:off x="0" y="2133600"/>
            <a:ext cx="2819400" cy="52322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Century Gothic" panose="020B0502020202020204" pitchFamily="34" charset="0"/>
              </a:rPr>
              <a:t>More than 180°</a:t>
            </a:r>
          </a:p>
        </p:txBody>
      </p:sp>
      <p:sp>
        <p:nvSpPr>
          <p:cNvPr id="98323" name="Arc 19"/>
          <p:cNvSpPr>
            <a:spLocks/>
          </p:cNvSpPr>
          <p:nvPr/>
        </p:nvSpPr>
        <p:spPr bwMode="auto">
          <a:xfrm flipH="1" flipV="1">
            <a:off x="2894013" y="1371600"/>
            <a:ext cx="3125787" cy="3581400"/>
          </a:xfrm>
          <a:custGeom>
            <a:avLst/>
            <a:gdLst>
              <a:gd name="T0" fmla="*/ 0 w 38706"/>
              <a:gd name="T1" fmla="*/ 2147483647 h 43200"/>
              <a:gd name="T2" fmla="*/ 2147483647 w 38706"/>
              <a:gd name="T3" fmla="*/ 2147483647 h 43200"/>
              <a:gd name="T4" fmla="*/ 2147483647 w 38706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706" h="43200" fill="none" extrusionOk="0">
                <a:moveTo>
                  <a:pt x="0" y="8411"/>
                </a:moveTo>
                <a:cubicBezTo>
                  <a:pt x="4089" y="3106"/>
                  <a:pt x="10408" y="-1"/>
                  <a:pt x="17106" y="0"/>
                </a:cubicBezTo>
                <a:cubicBezTo>
                  <a:pt x="29035" y="0"/>
                  <a:pt x="38706" y="9670"/>
                  <a:pt x="38706" y="21600"/>
                </a:cubicBezTo>
                <a:cubicBezTo>
                  <a:pt x="38706" y="33529"/>
                  <a:pt x="29035" y="43200"/>
                  <a:pt x="17106" y="43200"/>
                </a:cubicBezTo>
                <a:cubicBezTo>
                  <a:pt x="15594" y="43200"/>
                  <a:pt x="14086" y="43041"/>
                  <a:pt x="12608" y="42726"/>
                </a:cubicBezTo>
              </a:path>
              <a:path w="38706" h="43200" stroke="0" extrusionOk="0">
                <a:moveTo>
                  <a:pt x="0" y="8411"/>
                </a:moveTo>
                <a:cubicBezTo>
                  <a:pt x="4089" y="3106"/>
                  <a:pt x="10408" y="-1"/>
                  <a:pt x="17106" y="0"/>
                </a:cubicBezTo>
                <a:cubicBezTo>
                  <a:pt x="29035" y="0"/>
                  <a:pt x="38706" y="9670"/>
                  <a:pt x="38706" y="21600"/>
                </a:cubicBezTo>
                <a:cubicBezTo>
                  <a:pt x="38706" y="33529"/>
                  <a:pt x="29035" y="43200"/>
                  <a:pt x="17106" y="43200"/>
                </a:cubicBezTo>
                <a:cubicBezTo>
                  <a:pt x="15594" y="43200"/>
                  <a:pt x="14086" y="43041"/>
                  <a:pt x="12608" y="42726"/>
                </a:cubicBezTo>
                <a:lnTo>
                  <a:pt x="17106" y="21600"/>
                </a:lnTo>
                <a:lnTo>
                  <a:pt x="0" y="8411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grpSp>
        <p:nvGrpSpPr>
          <p:cNvPr id="98324" name="Group 20"/>
          <p:cNvGrpSpPr>
            <a:grpSpLocks/>
          </p:cNvGrpSpPr>
          <p:nvPr/>
        </p:nvGrpSpPr>
        <p:grpSpPr bwMode="auto">
          <a:xfrm>
            <a:off x="7677150" y="3000375"/>
            <a:ext cx="1466850" cy="765175"/>
            <a:chOff x="4836" y="1890"/>
            <a:chExt cx="924" cy="482"/>
          </a:xfrm>
        </p:grpSpPr>
        <p:sp>
          <p:nvSpPr>
            <p:cNvPr id="42014" name="Freeform 21"/>
            <p:cNvSpPr>
              <a:spLocks/>
            </p:cNvSpPr>
            <p:nvPr/>
          </p:nvSpPr>
          <p:spPr bwMode="auto">
            <a:xfrm>
              <a:off x="4836" y="1890"/>
              <a:ext cx="576" cy="192"/>
            </a:xfrm>
            <a:custGeom>
              <a:avLst/>
              <a:gdLst>
                <a:gd name="T0" fmla="*/ 0 w 672"/>
                <a:gd name="T1" fmla="*/ 31 h 312"/>
                <a:gd name="T2" fmla="*/ 130 w 672"/>
                <a:gd name="T3" fmla="*/ 4 h 312"/>
                <a:gd name="T4" fmla="*/ 285 w 672"/>
                <a:gd name="T5" fmla="*/ 10 h 312"/>
                <a:gd name="T6" fmla="*/ 363 w 672"/>
                <a:gd name="T7" fmla="*/ 45 h 3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72" h="312">
                  <a:moveTo>
                    <a:pt x="0" y="216"/>
                  </a:moveTo>
                  <a:cubicBezTo>
                    <a:pt x="76" y="132"/>
                    <a:pt x="152" y="48"/>
                    <a:pt x="240" y="24"/>
                  </a:cubicBezTo>
                  <a:cubicBezTo>
                    <a:pt x="328" y="0"/>
                    <a:pt x="456" y="24"/>
                    <a:pt x="528" y="72"/>
                  </a:cubicBezTo>
                  <a:cubicBezTo>
                    <a:pt x="600" y="120"/>
                    <a:pt x="648" y="280"/>
                    <a:pt x="672" y="312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42015" name="Text Box 22"/>
            <p:cNvSpPr txBox="1">
              <a:spLocks noChangeArrowheads="1"/>
            </p:cNvSpPr>
            <p:nvPr/>
          </p:nvSpPr>
          <p:spPr bwMode="auto">
            <a:xfrm>
              <a:off x="4848" y="1968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>
                  <a:latin typeface="Century Gothic" panose="020B0502020202020204" pitchFamily="34" charset="0"/>
                </a:rPr>
                <a:t>AB</a:t>
              </a:r>
            </a:p>
          </p:txBody>
        </p:sp>
      </p:grpSp>
      <p:grpSp>
        <p:nvGrpSpPr>
          <p:cNvPr id="98327" name="Group 23"/>
          <p:cNvGrpSpPr>
            <a:grpSpLocks/>
          </p:cNvGrpSpPr>
          <p:nvPr/>
        </p:nvGrpSpPr>
        <p:grpSpPr bwMode="auto">
          <a:xfrm>
            <a:off x="152400" y="2940050"/>
            <a:ext cx="1447800" cy="793750"/>
            <a:chOff x="96" y="1852"/>
            <a:chExt cx="912" cy="500"/>
          </a:xfrm>
        </p:grpSpPr>
        <p:sp>
          <p:nvSpPr>
            <p:cNvPr id="42012" name="Freeform 24"/>
            <p:cNvSpPr>
              <a:spLocks/>
            </p:cNvSpPr>
            <p:nvPr/>
          </p:nvSpPr>
          <p:spPr bwMode="auto">
            <a:xfrm>
              <a:off x="192" y="1852"/>
              <a:ext cx="624" cy="192"/>
            </a:xfrm>
            <a:custGeom>
              <a:avLst/>
              <a:gdLst>
                <a:gd name="T0" fmla="*/ 0 w 672"/>
                <a:gd name="T1" fmla="*/ 31 h 312"/>
                <a:gd name="T2" fmla="*/ 178 w 672"/>
                <a:gd name="T3" fmla="*/ 4 h 312"/>
                <a:gd name="T4" fmla="*/ 393 w 672"/>
                <a:gd name="T5" fmla="*/ 10 h 312"/>
                <a:gd name="T6" fmla="*/ 500 w 672"/>
                <a:gd name="T7" fmla="*/ 45 h 3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72" h="312">
                  <a:moveTo>
                    <a:pt x="0" y="216"/>
                  </a:moveTo>
                  <a:cubicBezTo>
                    <a:pt x="76" y="132"/>
                    <a:pt x="152" y="48"/>
                    <a:pt x="240" y="24"/>
                  </a:cubicBezTo>
                  <a:cubicBezTo>
                    <a:pt x="328" y="0"/>
                    <a:pt x="456" y="24"/>
                    <a:pt x="528" y="72"/>
                  </a:cubicBezTo>
                  <a:cubicBezTo>
                    <a:pt x="600" y="120"/>
                    <a:pt x="648" y="280"/>
                    <a:pt x="672" y="312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42013" name="Text Box 25"/>
            <p:cNvSpPr txBox="1">
              <a:spLocks noChangeArrowheads="1"/>
            </p:cNvSpPr>
            <p:nvPr/>
          </p:nvSpPr>
          <p:spPr bwMode="auto">
            <a:xfrm>
              <a:off x="96" y="1948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>
                  <a:latin typeface="Century Gothic" panose="020B0502020202020204" pitchFamily="34" charset="0"/>
                </a:rPr>
                <a:t>ACB</a:t>
              </a:r>
            </a:p>
          </p:txBody>
        </p:sp>
      </p:grpSp>
      <p:sp>
        <p:nvSpPr>
          <p:cNvPr id="98330" name="Text Box 26"/>
          <p:cNvSpPr txBox="1">
            <a:spLocks noChangeArrowheads="1"/>
          </p:cNvSpPr>
          <p:nvPr/>
        </p:nvSpPr>
        <p:spPr bwMode="auto">
          <a:xfrm>
            <a:off x="6781800" y="3886200"/>
            <a:ext cx="2362200" cy="98425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i="1">
                <a:latin typeface="Century Gothic" panose="020B0502020202020204" pitchFamily="34" charset="0"/>
              </a:rPr>
              <a:t>To name: use 2 letters</a:t>
            </a:r>
          </a:p>
        </p:txBody>
      </p:sp>
      <p:sp>
        <p:nvSpPr>
          <p:cNvPr id="98331" name="Text Box 27"/>
          <p:cNvSpPr txBox="1">
            <a:spLocks noChangeArrowheads="1"/>
          </p:cNvSpPr>
          <p:nvPr/>
        </p:nvSpPr>
        <p:spPr bwMode="auto">
          <a:xfrm>
            <a:off x="0" y="3886200"/>
            <a:ext cx="2438400" cy="9842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i="1" dirty="0">
                <a:latin typeface="Century Gothic" panose="020B0502020202020204" pitchFamily="34" charset="0"/>
              </a:rPr>
              <a:t>To name: use 3 letters</a:t>
            </a:r>
          </a:p>
        </p:txBody>
      </p:sp>
      <p:grpSp>
        <p:nvGrpSpPr>
          <p:cNvPr id="98332" name="Group 28"/>
          <p:cNvGrpSpPr>
            <a:grpSpLocks/>
          </p:cNvGrpSpPr>
          <p:nvPr/>
        </p:nvGrpSpPr>
        <p:grpSpPr bwMode="auto">
          <a:xfrm>
            <a:off x="4648200" y="1447800"/>
            <a:ext cx="1371600" cy="2667000"/>
            <a:chOff x="2928" y="912"/>
            <a:chExt cx="864" cy="1680"/>
          </a:xfrm>
        </p:grpSpPr>
        <p:sp>
          <p:nvSpPr>
            <p:cNvPr id="42010" name="Line 29"/>
            <p:cNvSpPr>
              <a:spLocks noChangeShapeType="1"/>
            </p:cNvSpPr>
            <p:nvPr/>
          </p:nvSpPr>
          <p:spPr bwMode="auto">
            <a:xfrm flipH="1">
              <a:off x="2928" y="912"/>
              <a:ext cx="240" cy="1104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42011" name="Line 30"/>
            <p:cNvSpPr>
              <a:spLocks noChangeShapeType="1"/>
            </p:cNvSpPr>
            <p:nvPr/>
          </p:nvSpPr>
          <p:spPr bwMode="auto">
            <a:xfrm>
              <a:off x="2928" y="2016"/>
              <a:ext cx="864" cy="576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</p:grpSp>
      <p:sp>
        <p:nvSpPr>
          <p:cNvPr id="98335" name="Text Box 31"/>
          <p:cNvSpPr txBox="1">
            <a:spLocks noChangeArrowheads="1"/>
          </p:cNvSpPr>
          <p:nvPr/>
        </p:nvSpPr>
        <p:spPr bwMode="auto">
          <a:xfrm>
            <a:off x="38100" y="594360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latin typeface="Century Gothic" panose="020B0502020202020204" pitchFamily="34" charset="0"/>
                <a:sym typeface="MT Symbol" pitchFamily="82" charset="2"/>
              </a:rPr>
              <a:t>APB is a </a:t>
            </a:r>
            <a:r>
              <a:rPr lang="en-US" sz="3200" b="1">
                <a:latin typeface="Century Gothic" panose="020B0502020202020204" pitchFamily="34" charset="0"/>
              </a:rPr>
              <a:t>Central Angle</a:t>
            </a:r>
            <a:endParaRPr lang="en-US" sz="32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8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8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8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8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98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8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8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8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8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9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98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98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0" grpId="0" animBg="1"/>
      <p:bldP spid="98318" grpId="0" autoUpdateAnimBg="0"/>
      <p:bldP spid="98319" grpId="0" animBg="1" autoUpdateAnimBg="0"/>
      <p:bldP spid="98320" grpId="0" animBg="1" autoUpdateAnimBg="0"/>
      <p:bldP spid="98321" grpId="0" animBg="1" autoUpdateAnimBg="0"/>
      <p:bldP spid="98322" grpId="0" animBg="1" autoUpdateAnimBg="0"/>
      <p:bldP spid="98323" grpId="0" animBg="1"/>
      <p:bldP spid="98330" grpId="0" animBg="1" autoUpdateAnimBg="0"/>
      <p:bldP spid="98331" grpId="0" animBg="1" autoUpdateAnimBg="0"/>
      <p:bldP spid="9833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Line 2"/>
          <p:cNvSpPr>
            <a:spLocks noChangeShapeType="1"/>
          </p:cNvSpPr>
          <p:nvPr/>
        </p:nvSpPr>
        <p:spPr bwMode="auto">
          <a:xfrm>
            <a:off x="4267200" y="3048000"/>
            <a:ext cx="13716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3011" name="Oval 3"/>
          <p:cNvSpPr>
            <a:spLocks noChangeArrowheads="1"/>
          </p:cNvSpPr>
          <p:nvPr/>
        </p:nvSpPr>
        <p:spPr bwMode="auto">
          <a:xfrm>
            <a:off x="2514600" y="1219200"/>
            <a:ext cx="3429000" cy="35814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 flipV="1">
            <a:off x="2743200" y="1981200"/>
            <a:ext cx="15240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4191000" y="2971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9334" name="Arc 6"/>
          <p:cNvSpPr>
            <a:spLocks/>
          </p:cNvSpPr>
          <p:nvPr/>
        </p:nvSpPr>
        <p:spPr bwMode="auto">
          <a:xfrm>
            <a:off x="2768600" y="1219200"/>
            <a:ext cx="3178175" cy="2717800"/>
          </a:xfrm>
          <a:custGeom>
            <a:avLst/>
            <a:gdLst>
              <a:gd name="T0" fmla="*/ 0 w 39722"/>
              <a:gd name="T1" fmla="*/ 2147483647 h 33943"/>
              <a:gd name="T2" fmla="*/ 2147483647 w 39722"/>
              <a:gd name="T3" fmla="*/ 2147483647 h 33943"/>
              <a:gd name="T4" fmla="*/ 2147483647 w 39722"/>
              <a:gd name="T5" fmla="*/ 2147483647 h 3394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9722" h="33943" fill="none" extrusionOk="0">
                <a:moveTo>
                  <a:pt x="0" y="9846"/>
                </a:moveTo>
                <a:cubicBezTo>
                  <a:pt x="3982" y="3705"/>
                  <a:pt x="10803" y="-1"/>
                  <a:pt x="18122" y="0"/>
                </a:cubicBezTo>
                <a:cubicBezTo>
                  <a:pt x="30051" y="0"/>
                  <a:pt x="39722" y="9670"/>
                  <a:pt x="39722" y="21600"/>
                </a:cubicBezTo>
                <a:cubicBezTo>
                  <a:pt x="39722" y="26013"/>
                  <a:pt x="38370" y="30321"/>
                  <a:pt x="35847" y="33942"/>
                </a:cubicBezTo>
              </a:path>
              <a:path w="39722" h="33943" stroke="0" extrusionOk="0">
                <a:moveTo>
                  <a:pt x="0" y="9846"/>
                </a:moveTo>
                <a:cubicBezTo>
                  <a:pt x="3982" y="3705"/>
                  <a:pt x="10803" y="-1"/>
                  <a:pt x="18122" y="0"/>
                </a:cubicBezTo>
                <a:cubicBezTo>
                  <a:pt x="30051" y="0"/>
                  <a:pt x="39722" y="9670"/>
                  <a:pt x="39722" y="21600"/>
                </a:cubicBezTo>
                <a:cubicBezTo>
                  <a:pt x="39722" y="26013"/>
                  <a:pt x="38370" y="30321"/>
                  <a:pt x="35847" y="33942"/>
                </a:cubicBezTo>
                <a:lnTo>
                  <a:pt x="18122" y="21600"/>
                </a:lnTo>
                <a:lnTo>
                  <a:pt x="0" y="9846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3962400" y="3124200"/>
            <a:ext cx="457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Century Gothic" panose="020B0502020202020204" pitchFamily="34" charset="0"/>
              </a:rPr>
              <a:t>P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2362200" y="1671935"/>
            <a:ext cx="457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Century Gothic" panose="020B0502020202020204" pitchFamily="34" charset="0"/>
              </a:rPr>
              <a:t>E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5715000" y="3962400"/>
            <a:ext cx="457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Century Gothic" panose="020B0502020202020204" pitchFamily="34" charset="0"/>
              </a:rPr>
              <a:t>F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5671283" y="1600200"/>
            <a:ext cx="457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Century Gothic" panose="020B0502020202020204" pitchFamily="34" charset="0"/>
              </a:rPr>
              <a:t>D</a:t>
            </a:r>
          </a:p>
        </p:txBody>
      </p:sp>
      <p:sp>
        <p:nvSpPr>
          <p:cNvPr id="43019" name="Oval 11"/>
          <p:cNvSpPr>
            <a:spLocks noChangeArrowheads="1"/>
          </p:cNvSpPr>
          <p:nvPr/>
        </p:nvSpPr>
        <p:spPr bwMode="auto">
          <a:xfrm>
            <a:off x="5486400" y="182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3020" name="Oval 12"/>
          <p:cNvSpPr>
            <a:spLocks noChangeArrowheads="1"/>
          </p:cNvSpPr>
          <p:nvPr/>
        </p:nvSpPr>
        <p:spPr bwMode="auto">
          <a:xfrm>
            <a:off x="27432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3021" name="Oval 13"/>
          <p:cNvSpPr>
            <a:spLocks noChangeArrowheads="1"/>
          </p:cNvSpPr>
          <p:nvPr/>
        </p:nvSpPr>
        <p:spPr bwMode="auto">
          <a:xfrm>
            <a:off x="55626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228600" y="228600"/>
            <a:ext cx="8534400" cy="646331"/>
          </a:xfrm>
          <a:prstGeom prst="rect">
            <a:avLst/>
          </a:prstGeom>
          <a:noFill/>
          <a:ln w="38100">
            <a:solidFill>
              <a:srgbClr val="99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Century Gothic" panose="020B0502020202020204" pitchFamily="34" charset="0"/>
              </a:rPr>
              <a:t>Semicircle</a:t>
            </a:r>
            <a:r>
              <a:rPr lang="en-US" sz="3600" dirty="0">
                <a:latin typeface="Century Gothic" panose="020B0502020202020204" pitchFamily="34" charset="0"/>
              </a:rPr>
              <a:t>: An Arc that equals 180°</a:t>
            </a:r>
            <a:endParaRPr lang="en-US" sz="3600" i="1" dirty="0">
              <a:latin typeface="Century Gothic" panose="020B0502020202020204" pitchFamily="34" charset="0"/>
            </a:endParaRPr>
          </a:p>
        </p:txBody>
      </p:sp>
      <p:grpSp>
        <p:nvGrpSpPr>
          <p:cNvPr id="99343" name="Group 15"/>
          <p:cNvGrpSpPr>
            <a:grpSpLocks/>
          </p:cNvGrpSpPr>
          <p:nvPr/>
        </p:nvGrpSpPr>
        <p:grpSpPr bwMode="auto">
          <a:xfrm>
            <a:off x="6934200" y="3473450"/>
            <a:ext cx="1447800" cy="793750"/>
            <a:chOff x="4416" y="1488"/>
            <a:chExt cx="912" cy="500"/>
          </a:xfrm>
        </p:grpSpPr>
        <p:sp>
          <p:nvSpPr>
            <p:cNvPr id="43025" name="Text Box 16"/>
            <p:cNvSpPr txBox="1">
              <a:spLocks noChangeArrowheads="1"/>
            </p:cNvSpPr>
            <p:nvPr/>
          </p:nvSpPr>
          <p:spPr bwMode="auto">
            <a:xfrm>
              <a:off x="4416" y="1584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>
                  <a:latin typeface="Century Gothic" panose="020B0502020202020204" pitchFamily="34" charset="0"/>
                </a:rPr>
                <a:t>EDF</a:t>
              </a:r>
            </a:p>
          </p:txBody>
        </p:sp>
        <p:sp>
          <p:nvSpPr>
            <p:cNvPr id="43026" name="Freeform 17"/>
            <p:cNvSpPr>
              <a:spLocks/>
            </p:cNvSpPr>
            <p:nvPr/>
          </p:nvSpPr>
          <p:spPr bwMode="auto">
            <a:xfrm>
              <a:off x="4464" y="1488"/>
              <a:ext cx="576" cy="168"/>
            </a:xfrm>
            <a:custGeom>
              <a:avLst/>
              <a:gdLst>
                <a:gd name="T0" fmla="*/ 0 w 672"/>
                <a:gd name="T1" fmla="*/ 18 h 312"/>
                <a:gd name="T2" fmla="*/ 130 w 672"/>
                <a:gd name="T3" fmla="*/ 2 h 312"/>
                <a:gd name="T4" fmla="*/ 285 w 672"/>
                <a:gd name="T5" fmla="*/ 6 h 312"/>
                <a:gd name="T6" fmla="*/ 363 w 672"/>
                <a:gd name="T7" fmla="*/ 26 h 3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72" h="312">
                  <a:moveTo>
                    <a:pt x="0" y="216"/>
                  </a:moveTo>
                  <a:cubicBezTo>
                    <a:pt x="76" y="132"/>
                    <a:pt x="152" y="48"/>
                    <a:pt x="240" y="24"/>
                  </a:cubicBezTo>
                  <a:cubicBezTo>
                    <a:pt x="328" y="0"/>
                    <a:pt x="456" y="24"/>
                    <a:pt x="528" y="72"/>
                  </a:cubicBezTo>
                  <a:cubicBezTo>
                    <a:pt x="600" y="120"/>
                    <a:pt x="648" y="280"/>
                    <a:pt x="672" y="312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</p:grpSp>
      <p:sp>
        <p:nvSpPr>
          <p:cNvPr id="99346" name="Text Box 18"/>
          <p:cNvSpPr txBox="1">
            <a:spLocks noChangeArrowheads="1"/>
          </p:cNvSpPr>
          <p:nvPr/>
        </p:nvSpPr>
        <p:spPr bwMode="auto">
          <a:xfrm>
            <a:off x="6324600" y="2254250"/>
            <a:ext cx="2362200" cy="984250"/>
          </a:xfrm>
          <a:prstGeom prst="rect">
            <a:avLst/>
          </a:prstGeom>
          <a:noFill/>
          <a:ln w="38100">
            <a:solidFill>
              <a:srgbClr val="99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i="1" dirty="0">
                <a:latin typeface="Century Gothic" panose="020B0502020202020204" pitchFamily="34" charset="0"/>
              </a:rPr>
              <a:t>To name: use 3 letters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9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9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4" grpId="0" animBg="1"/>
      <p:bldP spid="99346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pPr eaLnBrk="1" hangingPunct="1"/>
            <a:r>
              <a:rPr lang="en-US" sz="4800" b="1" dirty="0" smtClean="0">
                <a:solidFill>
                  <a:schemeClr val="bg1"/>
                </a:solidFill>
              </a:rPr>
              <a:t>THINGS TO </a:t>
            </a:r>
            <a:r>
              <a:rPr lang="en-US" sz="4800" b="1" dirty="0" smtClean="0">
                <a:solidFill>
                  <a:schemeClr val="bg1"/>
                </a:solidFill>
              </a:rPr>
              <a:t>REMEMBER</a:t>
            </a:r>
            <a:endParaRPr lang="en-US" sz="4800" b="1" dirty="0" smtClean="0">
              <a:solidFill>
                <a:schemeClr val="bg1"/>
              </a:solidFill>
            </a:endParaRP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298580" y="1676400"/>
            <a:ext cx="830580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A </a:t>
            </a:r>
            <a:r>
              <a:rPr lang="en-US" sz="4000" b="1" u="sng" dirty="0">
                <a:solidFill>
                  <a:srgbClr val="FFFF00"/>
                </a:solidFill>
                <a:latin typeface="Century Gothic" panose="020B0502020202020204" pitchFamily="34" charset="0"/>
              </a:rPr>
              <a:t>circle</a:t>
            </a:r>
            <a:r>
              <a:rPr lang="en-US" sz="40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 has </a:t>
            </a:r>
            <a:r>
              <a:rPr lang="en-US" sz="4000" b="1" u="sng" dirty="0">
                <a:solidFill>
                  <a:srgbClr val="FFFF00"/>
                </a:solidFill>
                <a:latin typeface="Century Gothic" panose="020B0502020202020204" pitchFamily="34" charset="0"/>
              </a:rPr>
              <a:t>360</a:t>
            </a:r>
            <a:r>
              <a:rPr lang="en-US" sz="40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 degrees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A </a:t>
            </a:r>
            <a:r>
              <a:rPr lang="en-US" sz="4000" b="1" u="sng" dirty="0">
                <a:solidFill>
                  <a:srgbClr val="FFFF00"/>
                </a:solidFill>
                <a:latin typeface="Century Gothic" panose="020B0502020202020204" pitchFamily="34" charset="0"/>
              </a:rPr>
              <a:t>semicircle</a:t>
            </a:r>
            <a:r>
              <a:rPr lang="en-US" sz="40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 has </a:t>
            </a:r>
            <a:r>
              <a:rPr lang="en-US" sz="4000" b="1" u="sng" dirty="0">
                <a:solidFill>
                  <a:srgbClr val="FFFF00"/>
                </a:solidFill>
                <a:latin typeface="Century Gothic" panose="020B0502020202020204" pitchFamily="34" charset="0"/>
              </a:rPr>
              <a:t>180</a:t>
            </a:r>
            <a:r>
              <a:rPr lang="en-US" sz="40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 degrees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Vertical Angles are </a:t>
            </a:r>
            <a:r>
              <a:rPr lang="en-US" sz="4000" b="1" u="sng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CONGRUENT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000" b="1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Linear Pairs are </a:t>
            </a:r>
            <a:r>
              <a:rPr lang="en-US" sz="4000" b="1" u="sng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SUPPLEMENTARY</a:t>
            </a:r>
            <a:endParaRPr lang="en-US" sz="4000" b="1" u="sng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76200"/>
            <a:ext cx="9144000" cy="4114800"/>
          </a:xfrm>
        </p:spPr>
        <p:txBody>
          <a:bodyPr/>
          <a:lstStyle/>
          <a:p>
            <a:r>
              <a:rPr lang="en-US" sz="8000" b="1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Formula</a:t>
            </a:r>
            <a:br>
              <a:rPr lang="en-US" sz="8000" b="1" dirty="0" smtClean="0">
                <a:solidFill>
                  <a:srgbClr val="FFFF00"/>
                </a:solidFill>
                <a:latin typeface="Century Gothic" panose="020B0502020202020204" pitchFamily="34" charset="0"/>
              </a:rPr>
            </a:br>
            <a:r>
              <a:rPr lang="en-US" sz="3200" b="1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/>
            </a:r>
            <a:br>
              <a:rPr lang="en-US" sz="3200" b="1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</a:br>
            <a:r>
              <a:rPr lang="en-US" sz="3600" b="1" i="1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>measure </a:t>
            </a:r>
            <a:r>
              <a:rPr lang="en-US" sz="3600" b="1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>Arc = </a:t>
            </a:r>
            <a:r>
              <a:rPr lang="en-US" sz="3600" b="1" i="1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>measure</a:t>
            </a:r>
            <a:r>
              <a:rPr lang="en-US" sz="3600" b="1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> Central Angle</a:t>
            </a:r>
            <a:endParaRPr lang="en-US" sz="3600" b="1" dirty="0">
              <a:solidFill>
                <a:schemeClr val="accent3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809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71" name="Group 15"/>
          <p:cNvGrpSpPr>
            <a:grpSpLocks/>
          </p:cNvGrpSpPr>
          <p:nvPr/>
        </p:nvGrpSpPr>
        <p:grpSpPr bwMode="auto">
          <a:xfrm>
            <a:off x="533400" y="1736725"/>
            <a:ext cx="1447800" cy="717550"/>
            <a:chOff x="144" y="2256"/>
            <a:chExt cx="912" cy="452"/>
          </a:xfrm>
        </p:grpSpPr>
        <p:sp>
          <p:nvSpPr>
            <p:cNvPr id="45090" name="Text Box 16"/>
            <p:cNvSpPr txBox="1">
              <a:spLocks noChangeArrowheads="1"/>
            </p:cNvSpPr>
            <p:nvPr/>
          </p:nvSpPr>
          <p:spPr bwMode="auto">
            <a:xfrm>
              <a:off x="144" y="2304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>
                  <a:latin typeface="Century Gothic" panose="020B0502020202020204" pitchFamily="34" charset="0"/>
                </a:rPr>
                <a:t>m AB</a:t>
              </a:r>
            </a:p>
          </p:txBody>
        </p:sp>
        <p:sp>
          <p:nvSpPr>
            <p:cNvPr id="45091" name="Freeform 17"/>
            <p:cNvSpPr>
              <a:spLocks/>
            </p:cNvSpPr>
            <p:nvPr/>
          </p:nvSpPr>
          <p:spPr bwMode="auto">
            <a:xfrm>
              <a:off x="432" y="2256"/>
              <a:ext cx="528" cy="144"/>
            </a:xfrm>
            <a:custGeom>
              <a:avLst/>
              <a:gdLst>
                <a:gd name="T0" fmla="*/ 0 w 672"/>
                <a:gd name="T1" fmla="*/ 10 h 312"/>
                <a:gd name="T2" fmla="*/ 92 w 672"/>
                <a:gd name="T3" fmla="*/ 1 h 312"/>
                <a:gd name="T4" fmla="*/ 201 w 672"/>
                <a:gd name="T5" fmla="*/ 3 h 312"/>
                <a:gd name="T6" fmla="*/ 256 w 672"/>
                <a:gd name="T7" fmla="*/ 14 h 3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72" h="312">
                  <a:moveTo>
                    <a:pt x="0" y="216"/>
                  </a:moveTo>
                  <a:cubicBezTo>
                    <a:pt x="76" y="132"/>
                    <a:pt x="152" y="48"/>
                    <a:pt x="240" y="24"/>
                  </a:cubicBezTo>
                  <a:cubicBezTo>
                    <a:pt x="328" y="0"/>
                    <a:pt x="456" y="24"/>
                    <a:pt x="528" y="72"/>
                  </a:cubicBezTo>
                  <a:cubicBezTo>
                    <a:pt x="600" y="120"/>
                    <a:pt x="648" y="280"/>
                    <a:pt x="672" y="312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5072" name="Group 18"/>
          <p:cNvGrpSpPr>
            <a:grpSpLocks/>
          </p:cNvGrpSpPr>
          <p:nvPr/>
        </p:nvGrpSpPr>
        <p:grpSpPr bwMode="auto">
          <a:xfrm>
            <a:off x="381000" y="2574925"/>
            <a:ext cx="1905000" cy="869950"/>
            <a:chOff x="192" y="2976"/>
            <a:chExt cx="1200" cy="548"/>
          </a:xfrm>
        </p:grpSpPr>
        <p:sp>
          <p:nvSpPr>
            <p:cNvPr id="45088" name="Text Box 19"/>
            <p:cNvSpPr txBox="1">
              <a:spLocks noChangeArrowheads="1"/>
            </p:cNvSpPr>
            <p:nvPr/>
          </p:nvSpPr>
          <p:spPr bwMode="auto">
            <a:xfrm>
              <a:off x="192" y="3120"/>
              <a:ext cx="12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>
                  <a:latin typeface="Century Gothic" panose="020B0502020202020204" pitchFamily="34" charset="0"/>
                </a:rPr>
                <a:t>m ACB</a:t>
              </a:r>
            </a:p>
          </p:txBody>
        </p:sp>
        <p:sp>
          <p:nvSpPr>
            <p:cNvPr id="45089" name="Freeform 20"/>
            <p:cNvSpPr>
              <a:spLocks/>
            </p:cNvSpPr>
            <p:nvPr/>
          </p:nvSpPr>
          <p:spPr bwMode="auto">
            <a:xfrm>
              <a:off x="576" y="2976"/>
              <a:ext cx="576" cy="192"/>
            </a:xfrm>
            <a:custGeom>
              <a:avLst/>
              <a:gdLst>
                <a:gd name="T0" fmla="*/ 0 w 672"/>
                <a:gd name="T1" fmla="*/ 31 h 312"/>
                <a:gd name="T2" fmla="*/ 130 w 672"/>
                <a:gd name="T3" fmla="*/ 4 h 312"/>
                <a:gd name="T4" fmla="*/ 285 w 672"/>
                <a:gd name="T5" fmla="*/ 10 h 312"/>
                <a:gd name="T6" fmla="*/ 363 w 672"/>
                <a:gd name="T7" fmla="*/ 45 h 3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72" h="312">
                  <a:moveTo>
                    <a:pt x="0" y="216"/>
                  </a:moveTo>
                  <a:cubicBezTo>
                    <a:pt x="76" y="132"/>
                    <a:pt x="152" y="48"/>
                    <a:pt x="240" y="24"/>
                  </a:cubicBezTo>
                  <a:cubicBezTo>
                    <a:pt x="328" y="0"/>
                    <a:pt x="456" y="24"/>
                    <a:pt x="528" y="72"/>
                  </a:cubicBezTo>
                  <a:cubicBezTo>
                    <a:pt x="600" y="120"/>
                    <a:pt x="648" y="280"/>
                    <a:pt x="672" y="312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5073" name="Group 21"/>
          <p:cNvGrpSpPr>
            <a:grpSpLocks/>
          </p:cNvGrpSpPr>
          <p:nvPr/>
        </p:nvGrpSpPr>
        <p:grpSpPr bwMode="auto">
          <a:xfrm>
            <a:off x="609600" y="3489325"/>
            <a:ext cx="1447800" cy="793750"/>
            <a:chOff x="192" y="3696"/>
            <a:chExt cx="912" cy="500"/>
          </a:xfrm>
        </p:grpSpPr>
        <p:sp>
          <p:nvSpPr>
            <p:cNvPr id="45086" name="Text Box 22"/>
            <p:cNvSpPr txBox="1">
              <a:spLocks noChangeArrowheads="1"/>
            </p:cNvSpPr>
            <p:nvPr/>
          </p:nvSpPr>
          <p:spPr bwMode="auto">
            <a:xfrm>
              <a:off x="192" y="3792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>
                  <a:latin typeface="Century Gothic" panose="020B0502020202020204" pitchFamily="34" charset="0"/>
                </a:rPr>
                <a:t>m AE</a:t>
              </a:r>
            </a:p>
          </p:txBody>
        </p:sp>
        <p:sp>
          <p:nvSpPr>
            <p:cNvPr id="45087" name="Freeform 23"/>
            <p:cNvSpPr>
              <a:spLocks/>
            </p:cNvSpPr>
            <p:nvPr/>
          </p:nvSpPr>
          <p:spPr bwMode="auto">
            <a:xfrm>
              <a:off x="576" y="3696"/>
              <a:ext cx="480" cy="240"/>
            </a:xfrm>
            <a:custGeom>
              <a:avLst/>
              <a:gdLst>
                <a:gd name="T0" fmla="*/ 0 w 672"/>
                <a:gd name="T1" fmla="*/ 75 h 312"/>
                <a:gd name="T2" fmla="*/ 62 w 672"/>
                <a:gd name="T3" fmla="*/ 8 h 312"/>
                <a:gd name="T4" fmla="*/ 137 w 672"/>
                <a:gd name="T5" fmla="*/ 25 h 312"/>
                <a:gd name="T6" fmla="*/ 175 w 672"/>
                <a:gd name="T7" fmla="*/ 109 h 3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72" h="312">
                  <a:moveTo>
                    <a:pt x="0" y="216"/>
                  </a:moveTo>
                  <a:cubicBezTo>
                    <a:pt x="76" y="132"/>
                    <a:pt x="152" y="48"/>
                    <a:pt x="240" y="24"/>
                  </a:cubicBezTo>
                  <a:cubicBezTo>
                    <a:pt x="328" y="0"/>
                    <a:pt x="456" y="24"/>
                    <a:pt x="528" y="72"/>
                  </a:cubicBezTo>
                  <a:cubicBezTo>
                    <a:pt x="600" y="120"/>
                    <a:pt x="648" y="280"/>
                    <a:pt x="672" y="312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962400" y="852487"/>
            <a:ext cx="4191000" cy="4116388"/>
            <a:chOff x="3962400" y="852487"/>
            <a:chExt cx="3200400" cy="3128665"/>
          </a:xfrm>
        </p:grpSpPr>
        <p:sp>
          <p:nvSpPr>
            <p:cNvPr id="45059" name="Oval 3"/>
            <p:cNvSpPr>
              <a:spLocks noChangeArrowheads="1"/>
            </p:cNvSpPr>
            <p:nvPr/>
          </p:nvSpPr>
          <p:spPr bwMode="auto">
            <a:xfrm>
              <a:off x="4191000" y="1233487"/>
              <a:ext cx="2590800" cy="25908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>
                <a:latin typeface="Century Gothic" panose="020B0502020202020204" pitchFamily="34" charset="0"/>
              </a:endParaRPr>
            </a:p>
          </p:txBody>
        </p:sp>
        <p:sp>
          <p:nvSpPr>
            <p:cNvPr id="45060" name="Line 4"/>
            <p:cNvSpPr>
              <a:spLocks noChangeShapeType="1"/>
            </p:cNvSpPr>
            <p:nvPr/>
          </p:nvSpPr>
          <p:spPr bwMode="auto">
            <a:xfrm flipV="1">
              <a:off x="5410200" y="1309687"/>
              <a:ext cx="457200" cy="1219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200">
                <a:latin typeface="Century Gothic" panose="020B0502020202020204" pitchFamily="34" charset="0"/>
              </a:endParaRPr>
            </a:p>
          </p:txBody>
        </p:sp>
        <p:sp>
          <p:nvSpPr>
            <p:cNvPr id="45061" name="Line 5"/>
            <p:cNvSpPr>
              <a:spLocks noChangeShapeType="1"/>
            </p:cNvSpPr>
            <p:nvPr/>
          </p:nvSpPr>
          <p:spPr bwMode="auto">
            <a:xfrm>
              <a:off x="5410200" y="2528887"/>
              <a:ext cx="1219200" cy="609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200">
                <a:latin typeface="Century Gothic" panose="020B0502020202020204" pitchFamily="34" charset="0"/>
              </a:endParaRPr>
            </a:p>
          </p:txBody>
        </p:sp>
        <p:sp>
          <p:nvSpPr>
            <p:cNvPr id="45062" name="Text Box 6"/>
            <p:cNvSpPr txBox="1">
              <a:spLocks noChangeArrowheads="1"/>
            </p:cNvSpPr>
            <p:nvPr/>
          </p:nvSpPr>
          <p:spPr bwMode="auto">
            <a:xfrm>
              <a:off x="5791200" y="852487"/>
              <a:ext cx="4572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Century Gothic" panose="020B0502020202020204" pitchFamily="34" charset="0"/>
                </a:rPr>
                <a:t>A</a:t>
              </a:r>
            </a:p>
          </p:txBody>
        </p:sp>
        <p:sp>
          <p:nvSpPr>
            <p:cNvPr id="45063" name="Text Box 7"/>
            <p:cNvSpPr txBox="1">
              <a:spLocks noChangeArrowheads="1"/>
            </p:cNvSpPr>
            <p:nvPr/>
          </p:nvSpPr>
          <p:spPr bwMode="auto">
            <a:xfrm>
              <a:off x="6705600" y="3062287"/>
              <a:ext cx="4572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Century Gothic" panose="020B0502020202020204" pitchFamily="34" charset="0"/>
                </a:rPr>
                <a:t>B</a:t>
              </a:r>
            </a:p>
          </p:txBody>
        </p:sp>
        <p:sp>
          <p:nvSpPr>
            <p:cNvPr id="45064" name="Text Box 8"/>
            <p:cNvSpPr txBox="1">
              <a:spLocks noChangeArrowheads="1"/>
            </p:cNvSpPr>
            <p:nvPr/>
          </p:nvSpPr>
          <p:spPr bwMode="auto">
            <a:xfrm>
              <a:off x="4191000" y="3519487"/>
              <a:ext cx="4572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Century Gothic" panose="020B0502020202020204" pitchFamily="34" charset="0"/>
                </a:rPr>
                <a:t>C</a:t>
              </a:r>
            </a:p>
          </p:txBody>
        </p:sp>
        <p:sp>
          <p:nvSpPr>
            <p:cNvPr id="45065" name="Text Box 9"/>
            <p:cNvSpPr txBox="1">
              <a:spLocks noChangeArrowheads="1"/>
            </p:cNvSpPr>
            <p:nvPr/>
          </p:nvSpPr>
          <p:spPr bwMode="auto">
            <a:xfrm>
              <a:off x="5029200" y="2376487"/>
              <a:ext cx="4572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Century Gothic" panose="020B0502020202020204" pitchFamily="34" charset="0"/>
                </a:rPr>
                <a:t>Q</a:t>
              </a:r>
            </a:p>
          </p:txBody>
        </p:sp>
        <p:sp>
          <p:nvSpPr>
            <p:cNvPr id="45066" name="Oval 10"/>
            <p:cNvSpPr>
              <a:spLocks noChangeArrowheads="1"/>
            </p:cNvSpPr>
            <p:nvPr/>
          </p:nvSpPr>
          <p:spPr bwMode="auto">
            <a:xfrm>
              <a:off x="4495800" y="3367087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>
                <a:latin typeface="Century Gothic" panose="020B0502020202020204" pitchFamily="34" charset="0"/>
              </a:endParaRPr>
            </a:p>
          </p:txBody>
        </p:sp>
        <p:sp>
          <p:nvSpPr>
            <p:cNvPr id="45067" name="Oval 11"/>
            <p:cNvSpPr>
              <a:spLocks noChangeArrowheads="1"/>
            </p:cNvSpPr>
            <p:nvPr/>
          </p:nvSpPr>
          <p:spPr bwMode="auto">
            <a:xfrm>
              <a:off x="5334000" y="2452687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>
                <a:latin typeface="Century Gothic" panose="020B0502020202020204" pitchFamily="34" charset="0"/>
              </a:endParaRPr>
            </a:p>
          </p:txBody>
        </p:sp>
        <p:sp>
          <p:nvSpPr>
            <p:cNvPr id="45068" name="Oval 12"/>
            <p:cNvSpPr>
              <a:spLocks noChangeArrowheads="1"/>
            </p:cNvSpPr>
            <p:nvPr/>
          </p:nvSpPr>
          <p:spPr bwMode="auto">
            <a:xfrm>
              <a:off x="5791200" y="1233487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>
                <a:latin typeface="Century Gothic" panose="020B0502020202020204" pitchFamily="34" charset="0"/>
              </a:endParaRPr>
            </a:p>
          </p:txBody>
        </p:sp>
        <p:sp>
          <p:nvSpPr>
            <p:cNvPr id="45069" name="Oval 13"/>
            <p:cNvSpPr>
              <a:spLocks noChangeArrowheads="1"/>
            </p:cNvSpPr>
            <p:nvPr/>
          </p:nvSpPr>
          <p:spPr bwMode="auto">
            <a:xfrm>
              <a:off x="6553200" y="3062287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>
                <a:latin typeface="Century Gothic" panose="020B0502020202020204" pitchFamily="34" charset="0"/>
              </a:endParaRPr>
            </a:p>
          </p:txBody>
        </p:sp>
        <p:sp>
          <p:nvSpPr>
            <p:cNvPr id="45070" name="Text Box 14"/>
            <p:cNvSpPr txBox="1">
              <a:spLocks noChangeArrowheads="1"/>
            </p:cNvSpPr>
            <p:nvPr/>
          </p:nvSpPr>
          <p:spPr bwMode="auto">
            <a:xfrm>
              <a:off x="5410200" y="2224087"/>
              <a:ext cx="838200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latin typeface="Century Gothic" panose="020B0502020202020204" pitchFamily="34" charset="0"/>
                </a:rPr>
                <a:t>96</a:t>
              </a:r>
              <a:r>
                <a:rPr lang="en-US" sz="3200" b="1">
                  <a:latin typeface="Century Gothic" panose="020B0502020202020204" pitchFamily="34" charset="0"/>
                  <a:sym typeface="Symbol" pitchFamily="18" charset="2"/>
                </a:rPr>
                <a:t></a:t>
              </a:r>
              <a:endParaRPr lang="en-US" sz="3200" b="1">
                <a:latin typeface="Century Gothic" panose="020B0502020202020204" pitchFamily="34" charset="0"/>
              </a:endParaRPr>
            </a:p>
          </p:txBody>
        </p:sp>
        <p:sp>
          <p:nvSpPr>
            <p:cNvPr id="45074" name="Line 24"/>
            <p:cNvSpPr>
              <a:spLocks noChangeShapeType="1"/>
            </p:cNvSpPr>
            <p:nvPr/>
          </p:nvSpPr>
          <p:spPr bwMode="auto">
            <a:xfrm flipH="1" flipV="1">
              <a:off x="4343400" y="1995487"/>
              <a:ext cx="1066800" cy="533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200">
                <a:latin typeface="Century Gothic" panose="020B0502020202020204" pitchFamily="34" charset="0"/>
              </a:endParaRPr>
            </a:p>
          </p:txBody>
        </p:sp>
        <p:sp>
          <p:nvSpPr>
            <p:cNvPr id="45075" name="Oval 25"/>
            <p:cNvSpPr>
              <a:spLocks noChangeArrowheads="1"/>
            </p:cNvSpPr>
            <p:nvPr/>
          </p:nvSpPr>
          <p:spPr bwMode="auto">
            <a:xfrm>
              <a:off x="4267200" y="1919287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>
                <a:latin typeface="Century Gothic" panose="020B0502020202020204" pitchFamily="34" charset="0"/>
              </a:endParaRPr>
            </a:p>
          </p:txBody>
        </p:sp>
        <p:sp>
          <p:nvSpPr>
            <p:cNvPr id="45076" name="Text Box 26"/>
            <p:cNvSpPr txBox="1">
              <a:spLocks noChangeArrowheads="1"/>
            </p:cNvSpPr>
            <p:nvPr/>
          </p:nvSpPr>
          <p:spPr bwMode="auto">
            <a:xfrm>
              <a:off x="3962400" y="1614487"/>
              <a:ext cx="4572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Century Gothic" panose="020B0502020202020204" pitchFamily="34" charset="0"/>
                </a:rPr>
                <a:t>E</a:t>
              </a:r>
            </a:p>
          </p:txBody>
        </p:sp>
      </p:grpSp>
      <p:sp>
        <p:nvSpPr>
          <p:cNvPr id="45077" name="Text Box 27"/>
          <p:cNvSpPr txBox="1">
            <a:spLocks noChangeArrowheads="1"/>
          </p:cNvSpPr>
          <p:nvPr/>
        </p:nvSpPr>
        <p:spPr bwMode="auto">
          <a:xfrm>
            <a:off x="1828800" y="1812925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Century Gothic" panose="020B0502020202020204" pitchFamily="34" charset="0"/>
              </a:rPr>
              <a:t>=</a:t>
            </a:r>
          </a:p>
        </p:txBody>
      </p:sp>
      <p:sp>
        <p:nvSpPr>
          <p:cNvPr id="45078" name="Text Box 28"/>
          <p:cNvSpPr txBox="1">
            <a:spLocks noChangeArrowheads="1"/>
          </p:cNvSpPr>
          <p:nvPr/>
        </p:nvSpPr>
        <p:spPr bwMode="auto">
          <a:xfrm>
            <a:off x="1905000" y="2803525"/>
            <a:ext cx="152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Century Gothic" panose="020B0502020202020204" pitchFamily="34" charset="0"/>
              </a:rPr>
              <a:t>=</a:t>
            </a:r>
          </a:p>
        </p:txBody>
      </p:sp>
      <p:sp>
        <p:nvSpPr>
          <p:cNvPr id="45079" name="Text Box 29"/>
          <p:cNvSpPr txBox="1">
            <a:spLocks noChangeArrowheads="1"/>
          </p:cNvSpPr>
          <p:nvPr/>
        </p:nvSpPr>
        <p:spPr bwMode="auto">
          <a:xfrm>
            <a:off x="2057400" y="3565525"/>
            <a:ext cx="152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Century Gothic" panose="020B0502020202020204" pitchFamily="34" charset="0"/>
              </a:rPr>
              <a:t>=</a:t>
            </a:r>
          </a:p>
        </p:txBody>
      </p:sp>
      <p:sp>
        <p:nvSpPr>
          <p:cNvPr id="101409" name="Text Box 33"/>
          <p:cNvSpPr txBox="1">
            <a:spLocks noChangeArrowheads="1"/>
          </p:cNvSpPr>
          <p:nvPr/>
        </p:nvSpPr>
        <p:spPr bwMode="auto">
          <a:xfrm>
            <a:off x="2133600" y="1812925"/>
            <a:ext cx="990600" cy="584775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Century Gothic" panose="020B0502020202020204" pitchFamily="34" charset="0"/>
              </a:rPr>
              <a:t>96°</a:t>
            </a:r>
          </a:p>
        </p:txBody>
      </p:sp>
      <p:sp>
        <p:nvSpPr>
          <p:cNvPr id="101410" name="Text Box 34"/>
          <p:cNvSpPr txBox="1">
            <a:spLocks noChangeArrowheads="1"/>
          </p:cNvSpPr>
          <p:nvPr/>
        </p:nvSpPr>
        <p:spPr bwMode="auto">
          <a:xfrm>
            <a:off x="2209800" y="2803525"/>
            <a:ext cx="1219200" cy="584775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Century Gothic" panose="020B0502020202020204" pitchFamily="34" charset="0"/>
              </a:rPr>
              <a:t>264°</a:t>
            </a:r>
          </a:p>
        </p:txBody>
      </p:sp>
      <p:sp>
        <p:nvSpPr>
          <p:cNvPr id="101411" name="Text Box 35"/>
          <p:cNvSpPr txBox="1">
            <a:spLocks noChangeArrowheads="1"/>
          </p:cNvSpPr>
          <p:nvPr/>
        </p:nvSpPr>
        <p:spPr bwMode="auto">
          <a:xfrm>
            <a:off x="2362200" y="3565525"/>
            <a:ext cx="1219200" cy="584775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Century Gothic" panose="020B0502020202020204" pitchFamily="34" charset="0"/>
              </a:rPr>
              <a:t>84°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"/>
            <a:ext cx="8229600" cy="1353769"/>
          </a:xfrm>
        </p:spPr>
        <p:txBody>
          <a:bodyPr/>
          <a:lstStyle/>
          <a:p>
            <a:pPr algn="l"/>
            <a:r>
              <a:rPr lang="en-US" b="1" dirty="0" smtClean="0">
                <a:latin typeface="Century Gothic" panose="020B0502020202020204" pitchFamily="34" charset="0"/>
              </a:rPr>
              <a:t>Find the measures. </a:t>
            </a:r>
            <a:br>
              <a:rPr lang="en-US" b="1" dirty="0" smtClean="0">
                <a:latin typeface="Century Gothic" panose="020B0502020202020204" pitchFamily="34" charset="0"/>
              </a:rPr>
            </a:br>
            <a:r>
              <a:rPr lang="en-US" sz="3200" b="1" i="1" dirty="0" smtClean="0">
                <a:latin typeface="Century Gothic" panose="020B0502020202020204" pitchFamily="34" charset="0"/>
              </a:rPr>
              <a:t>EB is a diameter</a:t>
            </a:r>
            <a:r>
              <a:rPr lang="en-US" sz="3200" b="1" dirty="0" smtClean="0">
                <a:latin typeface="Century Gothic" panose="020B0502020202020204" pitchFamily="34" charset="0"/>
              </a:rPr>
              <a:t>.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140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14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14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09" grpId="0" autoUpdateAnimBg="0"/>
      <p:bldP spid="101410" grpId="0" autoUpdateAnimBg="0"/>
      <p:bldP spid="10141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Oval 2"/>
          <p:cNvSpPr>
            <a:spLocks noChangeArrowheads="1"/>
          </p:cNvSpPr>
          <p:nvPr/>
        </p:nvSpPr>
        <p:spPr bwMode="auto">
          <a:xfrm>
            <a:off x="3429000" y="1524000"/>
            <a:ext cx="2667000" cy="2743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3" name="Arc 3"/>
          <p:cNvSpPr>
            <a:spLocks/>
          </p:cNvSpPr>
          <p:nvPr/>
        </p:nvSpPr>
        <p:spPr bwMode="auto">
          <a:xfrm>
            <a:off x="3417888" y="1531938"/>
            <a:ext cx="2681287" cy="2740025"/>
          </a:xfrm>
          <a:custGeom>
            <a:avLst/>
            <a:gdLst>
              <a:gd name="T0" fmla="*/ 2147483647 w 43200"/>
              <a:gd name="T1" fmla="*/ 0 h 43200"/>
              <a:gd name="T2" fmla="*/ 0 w 43200"/>
              <a:gd name="T3" fmla="*/ 2147483647 h 43200"/>
              <a:gd name="T4" fmla="*/ 2147483647 w 432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</a:path>
              <a:path w="43200" h="43200" stroke="0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lnTo>
                  <a:pt x="21600" y="21600"/>
                </a:lnTo>
                <a:lnTo>
                  <a:pt x="21599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4" name="Arc 4"/>
          <p:cNvSpPr>
            <a:spLocks/>
          </p:cNvSpPr>
          <p:nvPr/>
        </p:nvSpPr>
        <p:spPr bwMode="auto">
          <a:xfrm>
            <a:off x="4800600" y="1524000"/>
            <a:ext cx="1295400" cy="1905000"/>
          </a:xfrm>
          <a:custGeom>
            <a:avLst/>
            <a:gdLst>
              <a:gd name="T0" fmla="*/ 0 w 21600"/>
              <a:gd name="T1" fmla="*/ 0 h 30401"/>
              <a:gd name="T2" fmla="*/ 2147483647 w 21600"/>
              <a:gd name="T3" fmla="*/ 2147483647 h 30401"/>
              <a:gd name="T4" fmla="*/ 0 w 21600"/>
              <a:gd name="T5" fmla="*/ 2147483647 h 3040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0401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632"/>
                  <a:pt x="20961" y="27631"/>
                  <a:pt x="19725" y="30400"/>
                </a:cubicBezTo>
              </a:path>
              <a:path w="21600" h="30401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632"/>
                  <a:pt x="20961" y="27631"/>
                  <a:pt x="19725" y="304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5" name="Arc 5"/>
          <p:cNvSpPr>
            <a:spLocks/>
          </p:cNvSpPr>
          <p:nvPr/>
        </p:nvSpPr>
        <p:spPr bwMode="auto">
          <a:xfrm rot="250565" flipH="1" flipV="1">
            <a:off x="3427413" y="3046413"/>
            <a:ext cx="2554287" cy="1217612"/>
          </a:xfrm>
          <a:custGeom>
            <a:avLst/>
            <a:gdLst>
              <a:gd name="T0" fmla="*/ 0 w 42631"/>
              <a:gd name="T1" fmla="*/ 2147483647 h 21854"/>
              <a:gd name="T2" fmla="*/ 2147483647 w 42631"/>
              <a:gd name="T3" fmla="*/ 2147483647 h 21854"/>
              <a:gd name="T4" fmla="*/ 2147483647 w 42631"/>
              <a:gd name="T5" fmla="*/ 2147483647 h 2185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631" h="21854" fill="none" extrusionOk="0">
                <a:moveTo>
                  <a:pt x="0" y="16674"/>
                </a:moveTo>
                <a:cubicBezTo>
                  <a:pt x="2287" y="6906"/>
                  <a:pt x="10999" y="-1"/>
                  <a:pt x="21031" y="0"/>
                </a:cubicBezTo>
                <a:cubicBezTo>
                  <a:pt x="32960" y="0"/>
                  <a:pt x="42631" y="9670"/>
                  <a:pt x="42631" y="21600"/>
                </a:cubicBezTo>
                <a:cubicBezTo>
                  <a:pt x="42631" y="21684"/>
                  <a:pt x="42630" y="21769"/>
                  <a:pt x="42629" y="21853"/>
                </a:cubicBezTo>
              </a:path>
              <a:path w="42631" h="21854" stroke="0" extrusionOk="0">
                <a:moveTo>
                  <a:pt x="0" y="16674"/>
                </a:moveTo>
                <a:cubicBezTo>
                  <a:pt x="2287" y="6906"/>
                  <a:pt x="10999" y="-1"/>
                  <a:pt x="21031" y="0"/>
                </a:cubicBezTo>
                <a:cubicBezTo>
                  <a:pt x="32960" y="0"/>
                  <a:pt x="42631" y="9670"/>
                  <a:pt x="42631" y="21600"/>
                </a:cubicBezTo>
                <a:cubicBezTo>
                  <a:pt x="42631" y="21684"/>
                  <a:pt x="42630" y="21769"/>
                  <a:pt x="42629" y="21853"/>
                </a:cubicBezTo>
                <a:lnTo>
                  <a:pt x="21031" y="21600"/>
                </a:lnTo>
                <a:lnTo>
                  <a:pt x="0" y="16674"/>
                </a:lnTo>
                <a:close/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Oval 6"/>
          <p:cNvSpPr>
            <a:spLocks noChangeArrowheads="1"/>
          </p:cNvSpPr>
          <p:nvPr/>
        </p:nvSpPr>
        <p:spPr bwMode="auto">
          <a:xfrm>
            <a:off x="5943600" y="3352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Oval 7"/>
          <p:cNvSpPr>
            <a:spLocks noChangeArrowheads="1"/>
          </p:cNvSpPr>
          <p:nvPr/>
        </p:nvSpPr>
        <p:spPr bwMode="auto">
          <a:xfrm>
            <a:off x="4724400" y="1447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Oval 8"/>
          <p:cNvSpPr>
            <a:spLocks noChangeArrowheads="1"/>
          </p:cNvSpPr>
          <p:nvPr/>
        </p:nvSpPr>
        <p:spPr bwMode="auto">
          <a:xfrm>
            <a:off x="3352800" y="2819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457200" y="0"/>
            <a:ext cx="8305800" cy="838200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latin typeface="Comic Sans MS" pitchFamily="66" charset="0"/>
              </a:rPr>
              <a:t>Arc Addition Postulate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4648200" y="9144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A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6172200" y="32766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B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2743200" y="2743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C</a:t>
            </a:r>
          </a:p>
        </p:txBody>
      </p:sp>
      <p:grpSp>
        <p:nvGrpSpPr>
          <p:cNvPr id="102413" name="Group 13"/>
          <p:cNvGrpSpPr>
            <a:grpSpLocks/>
          </p:cNvGrpSpPr>
          <p:nvPr/>
        </p:nvGrpSpPr>
        <p:grpSpPr bwMode="auto">
          <a:xfrm>
            <a:off x="381000" y="4343400"/>
            <a:ext cx="2209800" cy="869950"/>
            <a:chOff x="240" y="2736"/>
            <a:chExt cx="1392" cy="548"/>
          </a:xfrm>
        </p:grpSpPr>
        <p:grpSp>
          <p:nvGrpSpPr>
            <p:cNvPr id="46104" name="Group 14"/>
            <p:cNvGrpSpPr>
              <a:grpSpLocks/>
            </p:cNvGrpSpPr>
            <p:nvPr/>
          </p:nvGrpSpPr>
          <p:grpSpPr bwMode="auto">
            <a:xfrm>
              <a:off x="240" y="2736"/>
              <a:ext cx="1392" cy="548"/>
              <a:chOff x="240" y="2736"/>
              <a:chExt cx="1392" cy="548"/>
            </a:xfrm>
          </p:grpSpPr>
          <p:sp>
            <p:nvSpPr>
              <p:cNvPr id="46106" name="Text Box 15"/>
              <p:cNvSpPr txBox="1">
                <a:spLocks noChangeArrowheads="1"/>
              </p:cNvSpPr>
              <p:nvPr/>
            </p:nvSpPr>
            <p:spPr bwMode="auto">
              <a:xfrm>
                <a:off x="240" y="2880"/>
                <a:ext cx="139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3600">
                    <a:latin typeface="Comic Sans MS" pitchFamily="66" charset="0"/>
                  </a:rPr>
                  <a:t>m ABC  =</a:t>
                </a:r>
              </a:p>
            </p:txBody>
          </p:sp>
          <p:sp>
            <p:nvSpPr>
              <p:cNvPr id="46107" name="Freeform 16"/>
              <p:cNvSpPr>
                <a:spLocks/>
              </p:cNvSpPr>
              <p:nvPr/>
            </p:nvSpPr>
            <p:spPr bwMode="auto">
              <a:xfrm>
                <a:off x="624" y="2736"/>
                <a:ext cx="576" cy="192"/>
              </a:xfrm>
              <a:custGeom>
                <a:avLst/>
                <a:gdLst>
                  <a:gd name="T0" fmla="*/ 0 w 672"/>
                  <a:gd name="T1" fmla="*/ 31 h 312"/>
                  <a:gd name="T2" fmla="*/ 130 w 672"/>
                  <a:gd name="T3" fmla="*/ 4 h 312"/>
                  <a:gd name="T4" fmla="*/ 285 w 672"/>
                  <a:gd name="T5" fmla="*/ 10 h 312"/>
                  <a:gd name="T6" fmla="*/ 363 w 672"/>
                  <a:gd name="T7" fmla="*/ 45 h 3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72" h="312">
                    <a:moveTo>
                      <a:pt x="0" y="216"/>
                    </a:moveTo>
                    <a:cubicBezTo>
                      <a:pt x="76" y="132"/>
                      <a:pt x="152" y="48"/>
                      <a:pt x="240" y="24"/>
                    </a:cubicBezTo>
                    <a:cubicBezTo>
                      <a:pt x="328" y="0"/>
                      <a:pt x="456" y="24"/>
                      <a:pt x="528" y="72"/>
                    </a:cubicBezTo>
                    <a:cubicBezTo>
                      <a:pt x="600" y="120"/>
                      <a:pt x="648" y="280"/>
                      <a:pt x="672" y="312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105" name="Line 17"/>
            <p:cNvSpPr>
              <a:spLocks noChangeShapeType="1"/>
            </p:cNvSpPr>
            <p:nvPr/>
          </p:nvSpPr>
          <p:spPr bwMode="auto">
            <a:xfrm>
              <a:off x="288" y="3264"/>
              <a:ext cx="864" cy="0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18" name="Group 18"/>
          <p:cNvGrpSpPr>
            <a:grpSpLocks/>
          </p:cNvGrpSpPr>
          <p:nvPr/>
        </p:nvGrpSpPr>
        <p:grpSpPr bwMode="auto">
          <a:xfrm>
            <a:off x="2438400" y="4495800"/>
            <a:ext cx="1524000" cy="717550"/>
            <a:chOff x="1536" y="2832"/>
            <a:chExt cx="960" cy="452"/>
          </a:xfrm>
        </p:grpSpPr>
        <p:grpSp>
          <p:nvGrpSpPr>
            <p:cNvPr id="46100" name="Group 19"/>
            <p:cNvGrpSpPr>
              <a:grpSpLocks/>
            </p:cNvGrpSpPr>
            <p:nvPr/>
          </p:nvGrpSpPr>
          <p:grpSpPr bwMode="auto">
            <a:xfrm>
              <a:off x="1536" y="2832"/>
              <a:ext cx="960" cy="452"/>
              <a:chOff x="960" y="3360"/>
              <a:chExt cx="960" cy="452"/>
            </a:xfrm>
          </p:grpSpPr>
          <p:sp>
            <p:nvSpPr>
              <p:cNvPr id="46102" name="Freeform 20"/>
              <p:cNvSpPr>
                <a:spLocks/>
              </p:cNvSpPr>
              <p:nvPr/>
            </p:nvSpPr>
            <p:spPr bwMode="auto">
              <a:xfrm>
                <a:off x="1392" y="3360"/>
                <a:ext cx="384" cy="144"/>
              </a:xfrm>
              <a:custGeom>
                <a:avLst/>
                <a:gdLst>
                  <a:gd name="T0" fmla="*/ 0 w 672"/>
                  <a:gd name="T1" fmla="*/ 10 h 312"/>
                  <a:gd name="T2" fmla="*/ 26 w 672"/>
                  <a:gd name="T3" fmla="*/ 1 h 312"/>
                  <a:gd name="T4" fmla="*/ 57 w 672"/>
                  <a:gd name="T5" fmla="*/ 3 h 312"/>
                  <a:gd name="T6" fmla="*/ 71 w 672"/>
                  <a:gd name="T7" fmla="*/ 14 h 3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72" h="312">
                    <a:moveTo>
                      <a:pt x="0" y="216"/>
                    </a:moveTo>
                    <a:cubicBezTo>
                      <a:pt x="76" y="132"/>
                      <a:pt x="152" y="48"/>
                      <a:pt x="240" y="24"/>
                    </a:cubicBezTo>
                    <a:cubicBezTo>
                      <a:pt x="328" y="0"/>
                      <a:pt x="456" y="24"/>
                      <a:pt x="528" y="72"/>
                    </a:cubicBezTo>
                    <a:cubicBezTo>
                      <a:pt x="600" y="120"/>
                      <a:pt x="648" y="280"/>
                      <a:pt x="672" y="312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3" name="Text Box 21"/>
              <p:cNvSpPr txBox="1">
                <a:spLocks noChangeArrowheads="1"/>
              </p:cNvSpPr>
              <p:nvPr/>
            </p:nvSpPr>
            <p:spPr bwMode="auto">
              <a:xfrm>
                <a:off x="960" y="3408"/>
                <a:ext cx="96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3600">
                    <a:latin typeface="Comic Sans MS" pitchFamily="66" charset="0"/>
                  </a:rPr>
                  <a:t>m AB</a:t>
                </a:r>
              </a:p>
            </p:txBody>
          </p:sp>
        </p:grpSp>
        <p:sp>
          <p:nvSpPr>
            <p:cNvPr id="46101" name="Line 22"/>
            <p:cNvSpPr>
              <a:spLocks noChangeShapeType="1"/>
            </p:cNvSpPr>
            <p:nvPr/>
          </p:nvSpPr>
          <p:spPr bwMode="auto">
            <a:xfrm>
              <a:off x="1680" y="3264"/>
              <a:ext cx="624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23" name="Group 23"/>
          <p:cNvGrpSpPr>
            <a:grpSpLocks/>
          </p:cNvGrpSpPr>
          <p:nvPr/>
        </p:nvGrpSpPr>
        <p:grpSpPr bwMode="auto">
          <a:xfrm>
            <a:off x="3810000" y="4419600"/>
            <a:ext cx="1828800" cy="793750"/>
            <a:chOff x="2400" y="2784"/>
            <a:chExt cx="1152" cy="500"/>
          </a:xfrm>
        </p:grpSpPr>
        <p:grpSp>
          <p:nvGrpSpPr>
            <p:cNvPr id="46096" name="Group 24"/>
            <p:cNvGrpSpPr>
              <a:grpSpLocks/>
            </p:cNvGrpSpPr>
            <p:nvPr/>
          </p:nvGrpSpPr>
          <p:grpSpPr bwMode="auto">
            <a:xfrm>
              <a:off x="2400" y="2784"/>
              <a:ext cx="1152" cy="500"/>
              <a:chOff x="2064" y="3312"/>
              <a:chExt cx="1152" cy="500"/>
            </a:xfrm>
          </p:grpSpPr>
          <p:sp>
            <p:nvSpPr>
              <p:cNvPr id="46098" name="Freeform 25"/>
              <p:cNvSpPr>
                <a:spLocks/>
              </p:cNvSpPr>
              <p:nvPr/>
            </p:nvSpPr>
            <p:spPr bwMode="auto">
              <a:xfrm>
                <a:off x="2688" y="3312"/>
                <a:ext cx="384" cy="192"/>
              </a:xfrm>
              <a:custGeom>
                <a:avLst/>
                <a:gdLst>
                  <a:gd name="T0" fmla="*/ 0 w 672"/>
                  <a:gd name="T1" fmla="*/ 31 h 312"/>
                  <a:gd name="T2" fmla="*/ 26 w 672"/>
                  <a:gd name="T3" fmla="*/ 4 h 312"/>
                  <a:gd name="T4" fmla="*/ 57 w 672"/>
                  <a:gd name="T5" fmla="*/ 10 h 312"/>
                  <a:gd name="T6" fmla="*/ 71 w 672"/>
                  <a:gd name="T7" fmla="*/ 45 h 3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72" h="312">
                    <a:moveTo>
                      <a:pt x="0" y="216"/>
                    </a:moveTo>
                    <a:cubicBezTo>
                      <a:pt x="76" y="132"/>
                      <a:pt x="152" y="48"/>
                      <a:pt x="240" y="24"/>
                    </a:cubicBezTo>
                    <a:cubicBezTo>
                      <a:pt x="328" y="0"/>
                      <a:pt x="456" y="24"/>
                      <a:pt x="528" y="72"/>
                    </a:cubicBezTo>
                    <a:cubicBezTo>
                      <a:pt x="600" y="120"/>
                      <a:pt x="648" y="280"/>
                      <a:pt x="672" y="312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9" name="Text Box 26"/>
              <p:cNvSpPr txBox="1">
                <a:spLocks noChangeArrowheads="1"/>
              </p:cNvSpPr>
              <p:nvPr/>
            </p:nvSpPr>
            <p:spPr bwMode="auto">
              <a:xfrm>
                <a:off x="2064" y="3408"/>
                <a:ext cx="115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3600">
                    <a:latin typeface="Comic Sans MS" pitchFamily="66" charset="0"/>
                  </a:rPr>
                  <a:t>+ m BC</a:t>
                </a:r>
              </a:p>
            </p:txBody>
          </p:sp>
        </p:grpSp>
        <p:sp>
          <p:nvSpPr>
            <p:cNvPr id="46097" name="Line 27"/>
            <p:cNvSpPr>
              <a:spLocks noChangeShapeType="1"/>
            </p:cNvSpPr>
            <p:nvPr/>
          </p:nvSpPr>
          <p:spPr bwMode="auto">
            <a:xfrm>
              <a:off x="2688" y="3264"/>
              <a:ext cx="720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animBg="1"/>
      <p:bldP spid="102404" grpId="0" animBg="1"/>
      <p:bldP spid="10240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Oval 2"/>
          <p:cNvSpPr>
            <a:spLocks noChangeArrowheads="1"/>
          </p:cNvSpPr>
          <p:nvPr/>
        </p:nvSpPr>
        <p:spPr bwMode="auto">
          <a:xfrm>
            <a:off x="4419600" y="1295400"/>
            <a:ext cx="3657600" cy="3810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304800" y="76200"/>
            <a:ext cx="8382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Century Gothic" panose="020B0502020202020204" pitchFamily="34" charset="0"/>
              </a:rPr>
              <a:t>Tell me the measure of the following arcs</a:t>
            </a:r>
            <a:r>
              <a:rPr lang="en-US" sz="3200" b="1" dirty="0" smtClean="0">
                <a:latin typeface="Century Gothic" panose="020B0502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Century Gothic" panose="020B0502020202020204" pitchFamily="34" charset="0"/>
              </a:rPr>
              <a:t>AC is a diameter.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V="1">
            <a:off x="4495800" y="2438400"/>
            <a:ext cx="34290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H="1">
            <a:off x="6248400" y="3124200"/>
            <a:ext cx="762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 flipH="1" flipV="1">
            <a:off x="4572000" y="2438400"/>
            <a:ext cx="1752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7111" name="Oval 7"/>
          <p:cNvSpPr>
            <a:spLocks noChangeArrowheads="1"/>
          </p:cNvSpPr>
          <p:nvPr/>
        </p:nvSpPr>
        <p:spPr bwMode="auto">
          <a:xfrm>
            <a:off x="62484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5562600" y="3429000"/>
            <a:ext cx="7318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Century Gothic" panose="020B0502020202020204" pitchFamily="34" charset="0"/>
              </a:rPr>
              <a:t>80</a:t>
            </a:r>
            <a:r>
              <a:rPr lang="en-US" sz="2800">
                <a:latin typeface="Century Gothic" panose="020B0502020202020204" pitchFamily="34" charset="0"/>
                <a:sym typeface="Symbol" pitchFamily="18" charset="2"/>
              </a:rPr>
              <a:t>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6400800" y="32004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Century Gothic" panose="020B0502020202020204" pitchFamily="34" charset="0"/>
              </a:rPr>
              <a:t>100</a:t>
            </a:r>
            <a:r>
              <a:rPr lang="en-US" sz="2800">
                <a:latin typeface="Century Gothic" panose="020B0502020202020204" pitchFamily="34" charset="0"/>
                <a:sym typeface="Symbol" pitchFamily="18" charset="2"/>
              </a:rPr>
              <a:t>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5334000" y="28956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Century Gothic" panose="020B0502020202020204" pitchFamily="34" charset="0"/>
              </a:rPr>
              <a:t>40</a:t>
            </a:r>
            <a:r>
              <a:rPr lang="en-US" sz="2800">
                <a:latin typeface="Century Gothic" panose="020B0502020202020204" pitchFamily="34" charset="0"/>
                <a:sym typeface="Symbol" pitchFamily="18" charset="2"/>
              </a:rPr>
              <a:t></a:t>
            </a:r>
          </a:p>
        </p:txBody>
      </p:sp>
      <p:sp>
        <p:nvSpPr>
          <p:cNvPr id="103435" name="Text Box 11"/>
          <p:cNvSpPr txBox="1">
            <a:spLocks noChangeArrowheads="1"/>
          </p:cNvSpPr>
          <p:nvPr/>
        </p:nvSpPr>
        <p:spPr bwMode="auto">
          <a:xfrm>
            <a:off x="5715000" y="22860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Century Gothic" panose="020B0502020202020204" pitchFamily="34" charset="0"/>
              </a:rPr>
              <a:t>140</a:t>
            </a:r>
            <a:r>
              <a:rPr lang="en-US" sz="2800" dirty="0">
                <a:solidFill>
                  <a:srgbClr val="FF0000"/>
                </a:solidFill>
                <a:latin typeface="Century Gothic" panose="020B0502020202020204" pitchFamily="34" charset="0"/>
                <a:sym typeface="Symbol" pitchFamily="18" charset="2"/>
              </a:rPr>
              <a:t></a:t>
            </a:r>
            <a:endParaRPr lang="en-US" sz="28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8077200" y="20574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6096000" y="51816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3962400" y="38100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4038600" y="20574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Century Gothic" panose="020B0502020202020204" pitchFamily="34" charset="0"/>
              </a:rPr>
              <a:t>D</a:t>
            </a:r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6172200" y="25908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Century Gothic" panose="020B0502020202020204" pitchFamily="34" charset="0"/>
              </a:rPr>
              <a:t>R</a:t>
            </a:r>
          </a:p>
        </p:txBody>
      </p:sp>
      <p:grpSp>
        <p:nvGrpSpPr>
          <p:cNvPr id="47121" name="Group 17"/>
          <p:cNvGrpSpPr>
            <a:grpSpLocks/>
          </p:cNvGrpSpPr>
          <p:nvPr/>
        </p:nvGrpSpPr>
        <p:grpSpPr bwMode="auto">
          <a:xfrm>
            <a:off x="41031" y="2286000"/>
            <a:ext cx="2209800" cy="869950"/>
            <a:chOff x="240" y="2736"/>
            <a:chExt cx="1392" cy="548"/>
          </a:xfrm>
        </p:grpSpPr>
        <p:sp>
          <p:nvSpPr>
            <p:cNvPr id="47126" name="Text Box 18"/>
            <p:cNvSpPr txBox="1">
              <a:spLocks noChangeArrowheads="1"/>
            </p:cNvSpPr>
            <p:nvPr/>
          </p:nvSpPr>
          <p:spPr bwMode="auto">
            <a:xfrm>
              <a:off x="240" y="2880"/>
              <a:ext cx="139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>
                  <a:latin typeface="Century Gothic" panose="020B0502020202020204" pitchFamily="34" charset="0"/>
                </a:rPr>
                <a:t>m DAB =</a:t>
              </a:r>
            </a:p>
          </p:txBody>
        </p:sp>
        <p:sp>
          <p:nvSpPr>
            <p:cNvPr id="47127" name="Freeform 19"/>
            <p:cNvSpPr>
              <a:spLocks/>
            </p:cNvSpPr>
            <p:nvPr/>
          </p:nvSpPr>
          <p:spPr bwMode="auto">
            <a:xfrm>
              <a:off x="624" y="2736"/>
              <a:ext cx="576" cy="192"/>
            </a:xfrm>
            <a:custGeom>
              <a:avLst/>
              <a:gdLst>
                <a:gd name="T0" fmla="*/ 0 w 672"/>
                <a:gd name="T1" fmla="*/ 31 h 312"/>
                <a:gd name="T2" fmla="*/ 130 w 672"/>
                <a:gd name="T3" fmla="*/ 4 h 312"/>
                <a:gd name="T4" fmla="*/ 285 w 672"/>
                <a:gd name="T5" fmla="*/ 10 h 312"/>
                <a:gd name="T6" fmla="*/ 363 w 672"/>
                <a:gd name="T7" fmla="*/ 45 h 3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72" h="312">
                  <a:moveTo>
                    <a:pt x="0" y="216"/>
                  </a:moveTo>
                  <a:cubicBezTo>
                    <a:pt x="76" y="132"/>
                    <a:pt x="152" y="48"/>
                    <a:pt x="240" y="24"/>
                  </a:cubicBezTo>
                  <a:cubicBezTo>
                    <a:pt x="328" y="0"/>
                    <a:pt x="456" y="24"/>
                    <a:pt x="528" y="72"/>
                  </a:cubicBezTo>
                  <a:cubicBezTo>
                    <a:pt x="600" y="120"/>
                    <a:pt x="648" y="280"/>
                    <a:pt x="672" y="312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</p:grpSp>
      <p:sp>
        <p:nvSpPr>
          <p:cNvPr id="47122" name="Freeform 20"/>
          <p:cNvSpPr>
            <a:spLocks/>
          </p:cNvSpPr>
          <p:nvPr/>
        </p:nvSpPr>
        <p:spPr bwMode="auto">
          <a:xfrm>
            <a:off x="650631" y="3657600"/>
            <a:ext cx="852488" cy="228600"/>
          </a:xfrm>
          <a:custGeom>
            <a:avLst/>
            <a:gdLst>
              <a:gd name="T0" fmla="*/ 0 w 672"/>
              <a:gd name="T1" fmla="*/ 2147483647 h 312"/>
              <a:gd name="T2" fmla="*/ 2147483647 w 672"/>
              <a:gd name="T3" fmla="*/ 2147483647 h 312"/>
              <a:gd name="T4" fmla="*/ 2147483647 w 672"/>
              <a:gd name="T5" fmla="*/ 2147483647 h 312"/>
              <a:gd name="T6" fmla="*/ 2147483647 w 672"/>
              <a:gd name="T7" fmla="*/ 2147483647 h 3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72" h="312">
                <a:moveTo>
                  <a:pt x="0" y="216"/>
                </a:moveTo>
                <a:cubicBezTo>
                  <a:pt x="76" y="132"/>
                  <a:pt x="152" y="48"/>
                  <a:pt x="240" y="24"/>
                </a:cubicBezTo>
                <a:cubicBezTo>
                  <a:pt x="328" y="0"/>
                  <a:pt x="456" y="24"/>
                  <a:pt x="528" y="72"/>
                </a:cubicBezTo>
                <a:cubicBezTo>
                  <a:pt x="600" y="120"/>
                  <a:pt x="648" y="280"/>
                  <a:pt x="672" y="31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7123" name="Text Box 21"/>
          <p:cNvSpPr txBox="1">
            <a:spLocks noChangeArrowheads="1"/>
          </p:cNvSpPr>
          <p:nvPr/>
        </p:nvSpPr>
        <p:spPr bwMode="auto">
          <a:xfrm>
            <a:off x="41031" y="3778250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>
                <a:latin typeface="Century Gothic" panose="020B0502020202020204" pitchFamily="34" charset="0"/>
              </a:rPr>
              <a:t>m BCA =</a:t>
            </a:r>
          </a:p>
        </p:txBody>
      </p:sp>
      <p:sp>
        <p:nvSpPr>
          <p:cNvPr id="103446" name="Text Box 22"/>
          <p:cNvSpPr txBox="1">
            <a:spLocks noChangeArrowheads="1"/>
          </p:cNvSpPr>
          <p:nvPr/>
        </p:nvSpPr>
        <p:spPr bwMode="auto">
          <a:xfrm>
            <a:off x="1946031" y="2438400"/>
            <a:ext cx="175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latin typeface="Century Gothic" panose="020B0502020202020204" pitchFamily="34" charset="0"/>
              </a:rPr>
              <a:t>240</a:t>
            </a:r>
            <a:r>
              <a:rPr lang="en-US" sz="4000" b="1">
                <a:latin typeface="Century Gothic" panose="020B0502020202020204" pitchFamily="34" charset="0"/>
                <a:sym typeface="Symbol" pitchFamily="18" charset="2"/>
              </a:rPr>
              <a:t></a:t>
            </a:r>
            <a:endParaRPr lang="en-US" sz="4000" b="1">
              <a:latin typeface="Century Gothic" panose="020B0502020202020204" pitchFamily="34" charset="0"/>
            </a:endParaRPr>
          </a:p>
        </p:txBody>
      </p:sp>
      <p:sp>
        <p:nvSpPr>
          <p:cNvPr id="103447" name="Text Box 23"/>
          <p:cNvSpPr txBox="1">
            <a:spLocks noChangeArrowheads="1"/>
          </p:cNvSpPr>
          <p:nvPr/>
        </p:nvSpPr>
        <p:spPr bwMode="auto">
          <a:xfrm>
            <a:off x="2057400" y="3641725"/>
            <a:ext cx="175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latin typeface="Century Gothic" panose="020B0502020202020204" pitchFamily="34" charset="0"/>
              </a:rPr>
              <a:t>260</a:t>
            </a:r>
            <a:r>
              <a:rPr lang="en-US" sz="4000" b="1">
                <a:latin typeface="Century Gothic" panose="020B0502020202020204" pitchFamily="34" charset="0"/>
                <a:sym typeface="Symbol" pitchFamily="18" charset="2"/>
              </a:rPr>
              <a:t></a:t>
            </a:r>
            <a:endParaRPr lang="en-US" sz="40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3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3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3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5" grpId="0" autoUpdateAnimBg="0"/>
      <p:bldP spid="103446" grpId="0" autoUpdateAnimBg="0"/>
      <p:bldP spid="10344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Oval 2"/>
          <p:cNvSpPr>
            <a:spLocks noChangeArrowheads="1"/>
          </p:cNvSpPr>
          <p:nvPr/>
        </p:nvSpPr>
        <p:spPr bwMode="auto">
          <a:xfrm>
            <a:off x="38100" y="1143000"/>
            <a:ext cx="3886200" cy="3962400"/>
          </a:xfrm>
          <a:prstGeom prst="ellips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962400" y="990600"/>
            <a:ext cx="518160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 u="sng">
                <a:solidFill>
                  <a:srgbClr val="3333CC"/>
                </a:solidFill>
                <a:latin typeface="Century Gothic" panose="020B0502020202020204" pitchFamily="34" charset="0"/>
              </a:rPr>
              <a:t>Circle</a:t>
            </a:r>
            <a:r>
              <a:rPr lang="en-US" sz="4400" b="1">
                <a:solidFill>
                  <a:srgbClr val="000000"/>
                </a:solidFill>
                <a:latin typeface="Century Gothic" panose="020B0502020202020204" pitchFamily="34" charset="0"/>
              </a:rPr>
              <a:t> – set of all points _________ from a given point called the _____  of the circle.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866900" y="22860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4114800" y="4724400"/>
            <a:ext cx="2667000" cy="615553"/>
          </a:xfrm>
          <a:prstGeom prst="rect">
            <a:avLst/>
          </a:prstGeom>
          <a:noFill/>
          <a:ln w="57150" cmpd="thinThick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 dirty="0">
                <a:solidFill>
                  <a:srgbClr val="000000"/>
                </a:solidFill>
                <a:latin typeface="Century Gothic" panose="020B0502020202020204" pitchFamily="34" charset="0"/>
                <a:sym typeface="Wingdings" pitchFamily="2" charset="2"/>
              </a:rPr>
              <a:t>Symbol:</a:t>
            </a:r>
            <a:endParaRPr lang="en-US" sz="34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1895475" y="3014663"/>
            <a:ext cx="228600" cy="228600"/>
          </a:xfrm>
          <a:prstGeom prst="ellipse">
            <a:avLst/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5638800" y="1752600"/>
            <a:ext cx="3124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 dirty="0">
                <a:solidFill>
                  <a:srgbClr val="FF3300"/>
                </a:solidFill>
                <a:latin typeface="Lucida Handwriting" pitchFamily="66" charset="0"/>
              </a:rPr>
              <a:t>equidistant</a:t>
            </a:r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6934200" y="3175000"/>
            <a:ext cx="1828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>
                <a:solidFill>
                  <a:srgbClr val="FF3300"/>
                </a:solidFill>
                <a:latin typeface="Lucida Handwriting" pitchFamily="66" charset="0"/>
              </a:rPr>
              <a:t>center </a:t>
            </a:r>
          </a:p>
        </p:txBody>
      </p:sp>
      <p:grpSp>
        <p:nvGrpSpPr>
          <p:cNvPr id="100362" name="Group 10"/>
          <p:cNvGrpSpPr>
            <a:grpSpLocks/>
          </p:cNvGrpSpPr>
          <p:nvPr/>
        </p:nvGrpSpPr>
        <p:grpSpPr bwMode="auto">
          <a:xfrm>
            <a:off x="6019800" y="4800600"/>
            <a:ext cx="762000" cy="457200"/>
            <a:chOff x="4992" y="1920"/>
            <a:chExt cx="480" cy="288"/>
          </a:xfrm>
        </p:grpSpPr>
        <p:sp>
          <p:nvSpPr>
            <p:cNvPr id="31755" name="Oval 11"/>
            <p:cNvSpPr>
              <a:spLocks noChangeArrowheads="1"/>
            </p:cNvSpPr>
            <p:nvPr/>
          </p:nvSpPr>
          <p:spPr bwMode="auto">
            <a:xfrm>
              <a:off x="4992" y="1968"/>
              <a:ext cx="192" cy="19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1756" name="Oval 12"/>
            <p:cNvSpPr>
              <a:spLocks noChangeArrowheads="1"/>
            </p:cNvSpPr>
            <p:nvPr/>
          </p:nvSpPr>
          <p:spPr bwMode="auto">
            <a:xfrm>
              <a:off x="5064" y="204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1757" name="Text Box 13"/>
            <p:cNvSpPr txBox="1">
              <a:spLocks noChangeArrowheads="1"/>
            </p:cNvSpPr>
            <p:nvPr/>
          </p:nvSpPr>
          <p:spPr bwMode="auto">
            <a:xfrm>
              <a:off x="5184" y="192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</a:rPr>
                <a:t>C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animBg="1"/>
      <p:bldP spid="100360" grpId="0" autoUpdateAnimBg="0"/>
      <p:bldP spid="100361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0" y="76200"/>
            <a:ext cx="9067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u="sng" dirty="0">
                <a:latin typeface="Century Gothic" panose="020B0502020202020204" pitchFamily="34" charset="0"/>
              </a:rPr>
              <a:t>Congruent Arcs</a:t>
            </a:r>
            <a:r>
              <a:rPr lang="en-US" sz="3200" b="1" dirty="0">
                <a:latin typeface="Century Gothic" panose="020B0502020202020204" pitchFamily="34" charset="0"/>
              </a:rPr>
              <a:t> have the same measure and </a:t>
            </a:r>
            <a:r>
              <a:rPr lang="en-US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MUST</a:t>
            </a:r>
            <a:r>
              <a:rPr lang="en-US" sz="3200" b="1" dirty="0">
                <a:latin typeface="Century Gothic" panose="020B0502020202020204" pitchFamily="34" charset="0"/>
              </a:rPr>
              <a:t> come from the same circle or of congruent circles.</a:t>
            </a:r>
          </a:p>
        </p:txBody>
      </p:sp>
      <p:sp>
        <p:nvSpPr>
          <p:cNvPr id="104452" name="Oval 4"/>
          <p:cNvSpPr>
            <a:spLocks noChangeArrowheads="1"/>
          </p:cNvSpPr>
          <p:nvPr/>
        </p:nvSpPr>
        <p:spPr bwMode="auto">
          <a:xfrm>
            <a:off x="762000" y="3048000"/>
            <a:ext cx="1905000" cy="1905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4453" name="Line 5"/>
          <p:cNvSpPr>
            <a:spLocks noChangeShapeType="1"/>
          </p:cNvSpPr>
          <p:nvPr/>
        </p:nvSpPr>
        <p:spPr bwMode="auto">
          <a:xfrm>
            <a:off x="762000" y="4038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4454" name="Line 6"/>
          <p:cNvSpPr>
            <a:spLocks noChangeShapeType="1"/>
          </p:cNvSpPr>
          <p:nvPr/>
        </p:nvSpPr>
        <p:spPr bwMode="auto">
          <a:xfrm flipH="1" flipV="1">
            <a:off x="1066800" y="32766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4455" name="Line 7"/>
          <p:cNvSpPr>
            <a:spLocks noChangeShapeType="1"/>
          </p:cNvSpPr>
          <p:nvPr/>
        </p:nvSpPr>
        <p:spPr bwMode="auto">
          <a:xfrm flipV="1">
            <a:off x="1676400" y="3048000"/>
            <a:ext cx="304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4456" name="Line 8"/>
          <p:cNvSpPr>
            <a:spLocks noChangeShapeType="1"/>
          </p:cNvSpPr>
          <p:nvPr/>
        </p:nvSpPr>
        <p:spPr bwMode="auto">
          <a:xfrm flipV="1">
            <a:off x="1676400" y="35814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1752600" y="3505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entury Gothic" panose="020B0502020202020204" pitchFamily="34" charset="0"/>
              </a:rPr>
              <a:t>45</a:t>
            </a:r>
          </a:p>
        </p:txBody>
      </p:sp>
      <p:sp>
        <p:nvSpPr>
          <p:cNvPr id="104458" name="Text Box 10"/>
          <p:cNvSpPr txBox="1">
            <a:spLocks noChangeArrowheads="1"/>
          </p:cNvSpPr>
          <p:nvPr/>
        </p:nvSpPr>
        <p:spPr bwMode="auto">
          <a:xfrm>
            <a:off x="990600" y="3657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entury Gothic" panose="020B0502020202020204" pitchFamily="34" charset="0"/>
              </a:rPr>
              <a:t>45</a:t>
            </a:r>
          </a:p>
        </p:txBody>
      </p:sp>
      <p:sp>
        <p:nvSpPr>
          <p:cNvPr id="104459" name="Text Box 11"/>
          <p:cNvSpPr txBox="1">
            <a:spLocks noChangeArrowheads="1"/>
          </p:cNvSpPr>
          <p:nvPr/>
        </p:nvSpPr>
        <p:spPr bwMode="auto">
          <a:xfrm>
            <a:off x="304800" y="3886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7620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104461" name="Text Box 13"/>
          <p:cNvSpPr txBox="1">
            <a:spLocks noChangeArrowheads="1"/>
          </p:cNvSpPr>
          <p:nvPr/>
        </p:nvSpPr>
        <p:spPr bwMode="auto">
          <a:xfrm>
            <a:off x="1981200" y="2743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104462" name="Rectangle 14"/>
          <p:cNvSpPr>
            <a:spLocks noChangeArrowheads="1"/>
          </p:cNvSpPr>
          <p:nvPr/>
        </p:nvSpPr>
        <p:spPr bwMode="auto">
          <a:xfrm>
            <a:off x="2667000" y="3352800"/>
            <a:ext cx="3561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Century Gothic" panose="020B0502020202020204" pitchFamily="34" charset="0"/>
              </a:rPr>
              <a:t>D</a:t>
            </a:r>
          </a:p>
        </p:txBody>
      </p:sp>
      <p:sp>
        <p:nvSpPr>
          <p:cNvPr id="104463" name="Arc 15"/>
          <p:cNvSpPr>
            <a:spLocks/>
          </p:cNvSpPr>
          <p:nvPr/>
        </p:nvSpPr>
        <p:spPr bwMode="auto">
          <a:xfrm>
            <a:off x="1958975" y="3124200"/>
            <a:ext cx="598488" cy="838200"/>
          </a:xfrm>
          <a:custGeom>
            <a:avLst/>
            <a:gdLst>
              <a:gd name="T0" fmla="*/ 0 w 19890"/>
              <a:gd name="T1" fmla="*/ 22673892 h 21600"/>
              <a:gd name="T2" fmla="*/ 2147483647 w 19890"/>
              <a:gd name="T3" fmla="*/ 2147483647 h 21600"/>
              <a:gd name="T4" fmla="*/ 539393102 w 1989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890" h="21600" fill="none" extrusionOk="0">
                <a:moveTo>
                  <a:pt x="0" y="10"/>
                </a:moveTo>
                <a:cubicBezTo>
                  <a:pt x="219" y="3"/>
                  <a:pt x="438" y="-1"/>
                  <a:pt x="658" y="0"/>
                </a:cubicBezTo>
                <a:cubicBezTo>
                  <a:pt x="8769" y="0"/>
                  <a:pt x="16196" y="4544"/>
                  <a:pt x="19889" y="11766"/>
                </a:cubicBezTo>
              </a:path>
              <a:path w="19890" h="21600" stroke="0" extrusionOk="0">
                <a:moveTo>
                  <a:pt x="0" y="10"/>
                </a:moveTo>
                <a:cubicBezTo>
                  <a:pt x="219" y="3"/>
                  <a:pt x="438" y="-1"/>
                  <a:pt x="658" y="0"/>
                </a:cubicBezTo>
                <a:cubicBezTo>
                  <a:pt x="8769" y="0"/>
                  <a:pt x="16196" y="4544"/>
                  <a:pt x="19889" y="11766"/>
                </a:cubicBezTo>
                <a:lnTo>
                  <a:pt x="658" y="21600"/>
                </a:lnTo>
                <a:lnTo>
                  <a:pt x="0" y="1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4464" name="Arc 16"/>
          <p:cNvSpPr>
            <a:spLocks/>
          </p:cNvSpPr>
          <p:nvPr/>
        </p:nvSpPr>
        <p:spPr bwMode="auto">
          <a:xfrm flipH="1">
            <a:off x="760413" y="3276600"/>
            <a:ext cx="360362" cy="914400"/>
          </a:xfrm>
          <a:custGeom>
            <a:avLst/>
            <a:gdLst>
              <a:gd name="T0" fmla="*/ 283607737 w 21418"/>
              <a:gd name="T1" fmla="*/ 0 h 21308"/>
              <a:gd name="T2" fmla="*/ 1716402658 w 21418"/>
              <a:gd name="T3" fmla="*/ 2147483647 h 21308"/>
              <a:gd name="T4" fmla="*/ 0 w 21418"/>
              <a:gd name="T5" fmla="*/ 2147483647 h 213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18" h="21308" fill="none" extrusionOk="0">
                <a:moveTo>
                  <a:pt x="3539" y="-1"/>
                </a:moveTo>
                <a:cubicBezTo>
                  <a:pt x="12925" y="1558"/>
                  <a:pt x="20186" y="9076"/>
                  <a:pt x="21418" y="18511"/>
                </a:cubicBezTo>
              </a:path>
              <a:path w="21418" h="21308" stroke="0" extrusionOk="0">
                <a:moveTo>
                  <a:pt x="3539" y="-1"/>
                </a:moveTo>
                <a:cubicBezTo>
                  <a:pt x="12925" y="1558"/>
                  <a:pt x="20186" y="9076"/>
                  <a:pt x="21418" y="18511"/>
                </a:cubicBezTo>
                <a:lnTo>
                  <a:pt x="0" y="21308"/>
                </a:lnTo>
                <a:lnTo>
                  <a:pt x="3539" y="-1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4465" name="Oval 17"/>
          <p:cNvSpPr>
            <a:spLocks noChangeArrowheads="1"/>
          </p:cNvSpPr>
          <p:nvPr/>
        </p:nvSpPr>
        <p:spPr bwMode="auto">
          <a:xfrm>
            <a:off x="3886200" y="26670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4466" name="Oval 18"/>
          <p:cNvSpPr>
            <a:spLocks noChangeArrowheads="1"/>
          </p:cNvSpPr>
          <p:nvPr/>
        </p:nvSpPr>
        <p:spPr bwMode="auto">
          <a:xfrm>
            <a:off x="4572000" y="46482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4467" name="Line 19"/>
          <p:cNvSpPr>
            <a:spLocks noChangeShapeType="1"/>
          </p:cNvSpPr>
          <p:nvPr/>
        </p:nvSpPr>
        <p:spPr bwMode="auto">
          <a:xfrm flipH="1">
            <a:off x="4191000" y="31242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4468" name="Line 20"/>
          <p:cNvSpPr>
            <a:spLocks noChangeShapeType="1"/>
          </p:cNvSpPr>
          <p:nvPr/>
        </p:nvSpPr>
        <p:spPr bwMode="auto">
          <a:xfrm flipH="1">
            <a:off x="4876800" y="51054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4469" name="Line 21"/>
          <p:cNvSpPr>
            <a:spLocks noChangeShapeType="1"/>
          </p:cNvSpPr>
          <p:nvPr/>
        </p:nvSpPr>
        <p:spPr bwMode="auto">
          <a:xfrm>
            <a:off x="4191000" y="3352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4470" name="Line 22"/>
          <p:cNvSpPr>
            <a:spLocks noChangeShapeType="1"/>
          </p:cNvSpPr>
          <p:nvPr/>
        </p:nvSpPr>
        <p:spPr bwMode="auto">
          <a:xfrm>
            <a:off x="4800600" y="541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4471" name="Line 23"/>
          <p:cNvSpPr>
            <a:spLocks noChangeShapeType="1"/>
          </p:cNvSpPr>
          <p:nvPr/>
        </p:nvSpPr>
        <p:spPr bwMode="auto">
          <a:xfrm>
            <a:off x="4343400" y="3124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4472" name="Line 24"/>
          <p:cNvSpPr>
            <a:spLocks noChangeShapeType="1"/>
          </p:cNvSpPr>
          <p:nvPr/>
        </p:nvSpPr>
        <p:spPr bwMode="auto">
          <a:xfrm>
            <a:off x="5029200" y="510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4473" name="Freeform 25"/>
          <p:cNvSpPr>
            <a:spLocks/>
          </p:cNvSpPr>
          <p:nvPr/>
        </p:nvSpPr>
        <p:spPr bwMode="auto">
          <a:xfrm>
            <a:off x="4208463" y="3116263"/>
            <a:ext cx="615950" cy="496887"/>
          </a:xfrm>
          <a:custGeom>
            <a:avLst/>
            <a:gdLst>
              <a:gd name="T0" fmla="*/ 0 w 388"/>
              <a:gd name="T1" fmla="*/ 2147483647 h 313"/>
              <a:gd name="T2" fmla="*/ 2147483647 w 388"/>
              <a:gd name="T3" fmla="*/ 2147483647 h 313"/>
              <a:gd name="T4" fmla="*/ 2147483647 w 388"/>
              <a:gd name="T5" fmla="*/ 2147483647 h 313"/>
              <a:gd name="T6" fmla="*/ 2147483647 w 388"/>
              <a:gd name="T7" fmla="*/ 2147483647 h 313"/>
              <a:gd name="T8" fmla="*/ 2147483647 w 388"/>
              <a:gd name="T9" fmla="*/ 2147483647 h 313"/>
              <a:gd name="T10" fmla="*/ 2147483647 w 388"/>
              <a:gd name="T11" fmla="*/ 2147483647 h 313"/>
              <a:gd name="T12" fmla="*/ 2147483647 w 388"/>
              <a:gd name="T13" fmla="*/ 2147483647 h 313"/>
              <a:gd name="T14" fmla="*/ 2147483647 w 388"/>
              <a:gd name="T15" fmla="*/ 0 h 31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88" h="313">
                <a:moveTo>
                  <a:pt x="0" y="266"/>
                </a:moveTo>
                <a:cubicBezTo>
                  <a:pt x="49" y="313"/>
                  <a:pt x="107" y="289"/>
                  <a:pt x="174" y="284"/>
                </a:cubicBezTo>
                <a:cubicBezTo>
                  <a:pt x="238" y="263"/>
                  <a:pt x="211" y="273"/>
                  <a:pt x="256" y="256"/>
                </a:cubicBezTo>
                <a:cubicBezTo>
                  <a:pt x="277" y="236"/>
                  <a:pt x="291" y="213"/>
                  <a:pt x="311" y="192"/>
                </a:cubicBezTo>
                <a:cubicBezTo>
                  <a:pt x="337" y="113"/>
                  <a:pt x="300" y="211"/>
                  <a:pt x="339" y="147"/>
                </a:cubicBezTo>
                <a:cubicBezTo>
                  <a:pt x="344" y="139"/>
                  <a:pt x="344" y="128"/>
                  <a:pt x="348" y="119"/>
                </a:cubicBezTo>
                <a:cubicBezTo>
                  <a:pt x="353" y="109"/>
                  <a:pt x="360" y="101"/>
                  <a:pt x="366" y="92"/>
                </a:cubicBezTo>
                <a:cubicBezTo>
                  <a:pt x="388" y="25"/>
                  <a:pt x="384" y="56"/>
                  <a:pt x="384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4474" name="Freeform 26"/>
          <p:cNvSpPr>
            <a:spLocks/>
          </p:cNvSpPr>
          <p:nvPr/>
        </p:nvSpPr>
        <p:spPr bwMode="auto">
          <a:xfrm>
            <a:off x="4876800" y="5105400"/>
            <a:ext cx="615950" cy="496888"/>
          </a:xfrm>
          <a:custGeom>
            <a:avLst/>
            <a:gdLst>
              <a:gd name="T0" fmla="*/ 0 w 388"/>
              <a:gd name="T1" fmla="*/ 2147483647 h 313"/>
              <a:gd name="T2" fmla="*/ 2147483647 w 388"/>
              <a:gd name="T3" fmla="*/ 2147483647 h 313"/>
              <a:gd name="T4" fmla="*/ 2147483647 w 388"/>
              <a:gd name="T5" fmla="*/ 2147483647 h 313"/>
              <a:gd name="T6" fmla="*/ 2147483647 w 388"/>
              <a:gd name="T7" fmla="*/ 2147483647 h 313"/>
              <a:gd name="T8" fmla="*/ 2147483647 w 388"/>
              <a:gd name="T9" fmla="*/ 2147483647 h 313"/>
              <a:gd name="T10" fmla="*/ 2147483647 w 388"/>
              <a:gd name="T11" fmla="*/ 2147483647 h 313"/>
              <a:gd name="T12" fmla="*/ 2147483647 w 388"/>
              <a:gd name="T13" fmla="*/ 2147483647 h 313"/>
              <a:gd name="T14" fmla="*/ 2147483647 w 388"/>
              <a:gd name="T15" fmla="*/ 0 h 31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88" h="313">
                <a:moveTo>
                  <a:pt x="0" y="266"/>
                </a:moveTo>
                <a:cubicBezTo>
                  <a:pt x="49" y="313"/>
                  <a:pt x="107" y="289"/>
                  <a:pt x="174" y="284"/>
                </a:cubicBezTo>
                <a:cubicBezTo>
                  <a:pt x="238" y="263"/>
                  <a:pt x="211" y="273"/>
                  <a:pt x="256" y="256"/>
                </a:cubicBezTo>
                <a:cubicBezTo>
                  <a:pt x="277" y="236"/>
                  <a:pt x="291" y="213"/>
                  <a:pt x="311" y="192"/>
                </a:cubicBezTo>
                <a:cubicBezTo>
                  <a:pt x="337" y="113"/>
                  <a:pt x="300" y="211"/>
                  <a:pt x="339" y="147"/>
                </a:cubicBezTo>
                <a:cubicBezTo>
                  <a:pt x="344" y="139"/>
                  <a:pt x="344" y="128"/>
                  <a:pt x="348" y="119"/>
                </a:cubicBezTo>
                <a:cubicBezTo>
                  <a:pt x="353" y="109"/>
                  <a:pt x="360" y="101"/>
                  <a:pt x="366" y="92"/>
                </a:cubicBezTo>
                <a:cubicBezTo>
                  <a:pt x="388" y="25"/>
                  <a:pt x="384" y="56"/>
                  <a:pt x="384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4475" name="Oval 27"/>
          <p:cNvSpPr>
            <a:spLocks noChangeArrowheads="1"/>
          </p:cNvSpPr>
          <p:nvPr/>
        </p:nvSpPr>
        <p:spPr bwMode="auto">
          <a:xfrm>
            <a:off x="6477000" y="3352800"/>
            <a:ext cx="12954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4476" name="Oval 28"/>
          <p:cNvSpPr>
            <a:spLocks noChangeArrowheads="1"/>
          </p:cNvSpPr>
          <p:nvPr/>
        </p:nvSpPr>
        <p:spPr bwMode="auto">
          <a:xfrm>
            <a:off x="5943600" y="2819400"/>
            <a:ext cx="2286000" cy="2514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4477" name="Line 29"/>
          <p:cNvSpPr>
            <a:spLocks noChangeShapeType="1"/>
          </p:cNvSpPr>
          <p:nvPr/>
        </p:nvSpPr>
        <p:spPr bwMode="auto">
          <a:xfrm flipV="1">
            <a:off x="7086600" y="2895600"/>
            <a:ext cx="304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4478" name="Line 30"/>
          <p:cNvSpPr>
            <a:spLocks noChangeShapeType="1"/>
          </p:cNvSpPr>
          <p:nvPr/>
        </p:nvSpPr>
        <p:spPr bwMode="auto">
          <a:xfrm>
            <a:off x="7086600" y="4038600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8159" name="Text Box 31"/>
          <p:cNvSpPr txBox="1">
            <a:spLocks noChangeArrowheads="1"/>
          </p:cNvSpPr>
          <p:nvPr/>
        </p:nvSpPr>
        <p:spPr bwMode="auto">
          <a:xfrm>
            <a:off x="7239000" y="3810000"/>
            <a:ext cx="22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>
              <a:latin typeface="Century Gothic" panose="020B0502020202020204" pitchFamily="34" charset="0"/>
            </a:endParaRPr>
          </a:p>
        </p:txBody>
      </p:sp>
      <p:sp>
        <p:nvSpPr>
          <p:cNvPr id="104480" name="Text Box 32"/>
          <p:cNvSpPr txBox="1">
            <a:spLocks noChangeArrowheads="1"/>
          </p:cNvSpPr>
          <p:nvPr/>
        </p:nvSpPr>
        <p:spPr bwMode="auto">
          <a:xfrm>
            <a:off x="7086600" y="38100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entury Gothic" panose="020B0502020202020204" pitchFamily="34" charset="0"/>
              </a:rPr>
              <a:t>110</a:t>
            </a:r>
          </a:p>
        </p:txBody>
      </p:sp>
      <p:sp>
        <p:nvSpPr>
          <p:cNvPr id="104481" name="Freeform 33"/>
          <p:cNvSpPr>
            <a:spLocks/>
          </p:cNvSpPr>
          <p:nvPr/>
        </p:nvSpPr>
        <p:spPr bwMode="auto">
          <a:xfrm>
            <a:off x="7272338" y="3363913"/>
            <a:ext cx="517525" cy="1058862"/>
          </a:xfrm>
          <a:custGeom>
            <a:avLst/>
            <a:gdLst>
              <a:gd name="T0" fmla="*/ 0 w 326"/>
              <a:gd name="T1" fmla="*/ 0 h 667"/>
              <a:gd name="T2" fmla="*/ 2147483647 w 326"/>
              <a:gd name="T3" fmla="*/ 2147483647 h 667"/>
              <a:gd name="T4" fmla="*/ 2147483647 w 326"/>
              <a:gd name="T5" fmla="*/ 2147483647 h 667"/>
              <a:gd name="T6" fmla="*/ 2147483647 w 326"/>
              <a:gd name="T7" fmla="*/ 2147483647 h 667"/>
              <a:gd name="T8" fmla="*/ 2147483647 w 326"/>
              <a:gd name="T9" fmla="*/ 2147483647 h 667"/>
              <a:gd name="T10" fmla="*/ 2147483647 w 326"/>
              <a:gd name="T11" fmla="*/ 2147483647 h 667"/>
              <a:gd name="T12" fmla="*/ 2147483647 w 326"/>
              <a:gd name="T13" fmla="*/ 2147483647 h 66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26" h="667">
                <a:moveTo>
                  <a:pt x="0" y="0"/>
                </a:moveTo>
                <a:cubicBezTo>
                  <a:pt x="36" y="7"/>
                  <a:pt x="74" y="5"/>
                  <a:pt x="109" y="18"/>
                </a:cubicBezTo>
                <a:cubicBezTo>
                  <a:pt x="142" y="30"/>
                  <a:pt x="206" y="113"/>
                  <a:pt x="228" y="146"/>
                </a:cubicBezTo>
                <a:cubicBezTo>
                  <a:pt x="250" y="214"/>
                  <a:pt x="221" y="133"/>
                  <a:pt x="256" y="201"/>
                </a:cubicBezTo>
                <a:cubicBezTo>
                  <a:pt x="274" y="235"/>
                  <a:pt x="280" y="284"/>
                  <a:pt x="292" y="320"/>
                </a:cubicBezTo>
                <a:cubicBezTo>
                  <a:pt x="298" y="338"/>
                  <a:pt x="310" y="375"/>
                  <a:pt x="310" y="375"/>
                </a:cubicBezTo>
                <a:cubicBezTo>
                  <a:pt x="306" y="445"/>
                  <a:pt x="326" y="606"/>
                  <a:pt x="265" y="667"/>
                </a:cubicBezTo>
              </a:path>
            </a:pathLst>
          </a:custGeom>
          <a:noFill/>
          <a:ln w="38100" cmpd="sng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4482" name="Freeform 34"/>
          <p:cNvSpPr>
            <a:spLocks/>
          </p:cNvSpPr>
          <p:nvPr/>
        </p:nvSpPr>
        <p:spPr bwMode="auto">
          <a:xfrm>
            <a:off x="7388225" y="2870200"/>
            <a:ext cx="858838" cy="1755775"/>
          </a:xfrm>
          <a:custGeom>
            <a:avLst/>
            <a:gdLst>
              <a:gd name="T0" fmla="*/ 0 w 541"/>
              <a:gd name="T1" fmla="*/ 0 h 1106"/>
              <a:gd name="T2" fmla="*/ 2147483647 w 541"/>
              <a:gd name="T3" fmla="*/ 2147483647 h 1106"/>
              <a:gd name="T4" fmla="*/ 2147483647 w 541"/>
              <a:gd name="T5" fmla="*/ 2147483647 h 1106"/>
              <a:gd name="T6" fmla="*/ 2147483647 w 541"/>
              <a:gd name="T7" fmla="*/ 2147483647 h 1106"/>
              <a:gd name="T8" fmla="*/ 2147483647 w 541"/>
              <a:gd name="T9" fmla="*/ 2147483647 h 1106"/>
              <a:gd name="T10" fmla="*/ 2147483647 w 541"/>
              <a:gd name="T11" fmla="*/ 2147483647 h 1106"/>
              <a:gd name="T12" fmla="*/ 2147483647 w 541"/>
              <a:gd name="T13" fmla="*/ 2147483647 h 1106"/>
              <a:gd name="T14" fmla="*/ 2147483647 w 541"/>
              <a:gd name="T15" fmla="*/ 2147483647 h 1106"/>
              <a:gd name="T16" fmla="*/ 2147483647 w 541"/>
              <a:gd name="T17" fmla="*/ 2147483647 h 1106"/>
              <a:gd name="T18" fmla="*/ 2147483647 w 541"/>
              <a:gd name="T19" fmla="*/ 2147483647 h 1106"/>
              <a:gd name="T20" fmla="*/ 2147483647 w 541"/>
              <a:gd name="T21" fmla="*/ 2147483647 h 1106"/>
              <a:gd name="T22" fmla="*/ 2147483647 w 541"/>
              <a:gd name="T23" fmla="*/ 2147483647 h 110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41" h="1106">
                <a:moveTo>
                  <a:pt x="0" y="0"/>
                </a:moveTo>
                <a:cubicBezTo>
                  <a:pt x="5" y="1"/>
                  <a:pt x="56" y="13"/>
                  <a:pt x="64" y="18"/>
                </a:cubicBezTo>
                <a:cubicBezTo>
                  <a:pt x="128" y="57"/>
                  <a:pt x="30" y="20"/>
                  <a:pt x="109" y="46"/>
                </a:cubicBezTo>
                <a:cubicBezTo>
                  <a:pt x="165" y="99"/>
                  <a:pt x="80" y="24"/>
                  <a:pt x="164" y="73"/>
                </a:cubicBezTo>
                <a:cubicBezTo>
                  <a:pt x="175" y="80"/>
                  <a:pt x="182" y="93"/>
                  <a:pt x="192" y="101"/>
                </a:cubicBezTo>
                <a:cubicBezTo>
                  <a:pt x="226" y="129"/>
                  <a:pt x="259" y="160"/>
                  <a:pt x="301" y="174"/>
                </a:cubicBezTo>
                <a:cubicBezTo>
                  <a:pt x="336" y="208"/>
                  <a:pt x="352" y="248"/>
                  <a:pt x="393" y="274"/>
                </a:cubicBezTo>
                <a:cubicBezTo>
                  <a:pt x="446" y="354"/>
                  <a:pt x="463" y="440"/>
                  <a:pt x="493" y="530"/>
                </a:cubicBezTo>
                <a:cubicBezTo>
                  <a:pt x="502" y="558"/>
                  <a:pt x="512" y="585"/>
                  <a:pt x="521" y="613"/>
                </a:cubicBezTo>
                <a:cubicBezTo>
                  <a:pt x="524" y="622"/>
                  <a:pt x="530" y="640"/>
                  <a:pt x="530" y="640"/>
                </a:cubicBezTo>
                <a:cubicBezTo>
                  <a:pt x="541" y="719"/>
                  <a:pt x="538" y="799"/>
                  <a:pt x="521" y="878"/>
                </a:cubicBezTo>
                <a:cubicBezTo>
                  <a:pt x="505" y="956"/>
                  <a:pt x="466" y="1026"/>
                  <a:pt x="466" y="1106"/>
                </a:cubicBezTo>
              </a:path>
            </a:pathLst>
          </a:custGeom>
          <a:noFill/>
          <a:ln w="38100" cmpd="sng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4483" name="Line 35"/>
          <p:cNvSpPr>
            <a:spLocks noChangeShapeType="1"/>
          </p:cNvSpPr>
          <p:nvPr/>
        </p:nvSpPr>
        <p:spPr bwMode="auto">
          <a:xfrm>
            <a:off x="5867400" y="2209800"/>
            <a:ext cx="2514600" cy="35814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4484" name="Line 36"/>
          <p:cNvSpPr>
            <a:spLocks noChangeShapeType="1"/>
          </p:cNvSpPr>
          <p:nvPr/>
        </p:nvSpPr>
        <p:spPr bwMode="auto">
          <a:xfrm flipH="1">
            <a:off x="6019800" y="2133600"/>
            <a:ext cx="2286000" cy="35814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191000" y="6091238"/>
            <a:ext cx="47949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  <a:latin typeface="Century Gothic" panose="020B0502020202020204" pitchFamily="34" charset="0"/>
              </a:rPr>
              <a:t>Arc length is proportional to “r”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4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4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4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04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04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04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04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04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04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04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04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104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04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104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104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04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104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104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 animBg="1"/>
      <p:bldP spid="104453" grpId="0" animBg="1"/>
      <p:bldP spid="104454" grpId="0" animBg="1"/>
      <p:bldP spid="104455" grpId="0" animBg="1"/>
      <p:bldP spid="104456" grpId="0" animBg="1"/>
      <p:bldP spid="104457" grpId="0"/>
      <p:bldP spid="104458" grpId="0"/>
      <p:bldP spid="104459" grpId="0"/>
      <p:bldP spid="104460" grpId="0"/>
      <p:bldP spid="104461" grpId="0"/>
      <p:bldP spid="104462" grpId="0"/>
      <p:bldP spid="104463" grpId="0" animBg="1"/>
      <p:bldP spid="104464" grpId="0" animBg="1"/>
      <p:bldP spid="104465" grpId="0" animBg="1"/>
      <p:bldP spid="104466" grpId="0" animBg="1"/>
      <p:bldP spid="104467" grpId="0" animBg="1"/>
      <p:bldP spid="104468" grpId="0" animBg="1"/>
      <p:bldP spid="104469" grpId="0" animBg="1"/>
      <p:bldP spid="104470" grpId="0" animBg="1"/>
      <p:bldP spid="104471" grpId="0" animBg="1"/>
      <p:bldP spid="104472" grpId="0" animBg="1"/>
      <p:bldP spid="104473" grpId="0" animBg="1"/>
      <p:bldP spid="104474" grpId="0" animBg="1"/>
      <p:bldP spid="104475" grpId="0" animBg="1"/>
      <p:bldP spid="104476" grpId="0" animBg="1"/>
      <p:bldP spid="104477" grpId="0" animBg="1"/>
      <p:bldP spid="104478" grpId="0" animBg="1"/>
      <p:bldP spid="104480" grpId="0"/>
      <p:bldP spid="104481" grpId="0" animBg="1"/>
      <p:bldP spid="104482" grpId="0" animBg="1"/>
      <p:bldP spid="104483" grpId="0" animBg="1"/>
      <p:bldP spid="104484" grpId="0" animBg="1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133600"/>
            <a:ext cx="8991600" cy="2590799"/>
          </a:xfrm>
        </p:spPr>
        <p:txBody>
          <a:bodyPr/>
          <a:lstStyle/>
          <a:p>
            <a:pPr eaLnBrk="1" hangingPunct="1"/>
            <a:r>
              <a:rPr lang="en-US" sz="5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Practice Worksheet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1026"/>
          <p:cNvSpPr>
            <a:spLocks noChangeShapeType="1"/>
          </p:cNvSpPr>
          <p:nvPr/>
        </p:nvSpPr>
        <p:spPr bwMode="auto">
          <a:xfrm flipV="1">
            <a:off x="1143000" y="3200400"/>
            <a:ext cx="3733800" cy="19812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1" name="Text Box 1027"/>
          <p:cNvSpPr txBox="1">
            <a:spLocks noChangeArrowheads="1"/>
          </p:cNvSpPr>
          <p:nvPr/>
        </p:nvSpPr>
        <p:spPr bwMode="auto">
          <a:xfrm>
            <a:off x="4800600" y="472281"/>
            <a:ext cx="4343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CHORD:</a:t>
            </a:r>
          </a:p>
        </p:txBody>
      </p:sp>
      <p:sp>
        <p:nvSpPr>
          <p:cNvPr id="32772" name="Line 1028"/>
          <p:cNvSpPr>
            <a:spLocks noChangeShapeType="1"/>
          </p:cNvSpPr>
          <p:nvPr/>
        </p:nvSpPr>
        <p:spPr bwMode="auto">
          <a:xfrm flipV="1">
            <a:off x="228600" y="838200"/>
            <a:ext cx="2209800" cy="2133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Line 1029"/>
          <p:cNvSpPr>
            <a:spLocks noChangeShapeType="1"/>
          </p:cNvSpPr>
          <p:nvPr/>
        </p:nvSpPr>
        <p:spPr bwMode="auto">
          <a:xfrm>
            <a:off x="3200400" y="914400"/>
            <a:ext cx="1600200" cy="18288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Line 1030"/>
          <p:cNvSpPr>
            <a:spLocks noChangeShapeType="1"/>
          </p:cNvSpPr>
          <p:nvPr/>
        </p:nvSpPr>
        <p:spPr bwMode="auto">
          <a:xfrm flipV="1">
            <a:off x="304800" y="2895600"/>
            <a:ext cx="4572000" cy="914400"/>
          </a:xfrm>
          <a:prstGeom prst="line">
            <a:avLst/>
          </a:prstGeom>
          <a:noFill/>
          <a:ln w="76200">
            <a:solidFill>
              <a:srgbClr val="66FF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Text Box 1032"/>
          <p:cNvSpPr txBox="1">
            <a:spLocks noChangeArrowheads="1"/>
          </p:cNvSpPr>
          <p:nvPr/>
        </p:nvSpPr>
        <p:spPr bwMode="auto">
          <a:xfrm>
            <a:off x="4953000" y="1848683"/>
            <a:ext cx="403860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rgbClr val="FF00FF"/>
                </a:solidFill>
                <a:latin typeface="Century Gothic" panose="020B0502020202020204" pitchFamily="34" charset="0"/>
              </a:rPr>
              <a:t>A segment whose endpoints are on the circle</a:t>
            </a:r>
          </a:p>
        </p:txBody>
      </p:sp>
      <p:sp>
        <p:nvSpPr>
          <p:cNvPr id="32776" name="Oval 1033"/>
          <p:cNvSpPr>
            <a:spLocks noChangeArrowheads="1"/>
          </p:cNvSpPr>
          <p:nvPr/>
        </p:nvSpPr>
        <p:spPr bwMode="auto">
          <a:xfrm>
            <a:off x="228600" y="838200"/>
            <a:ext cx="4648200" cy="4800600"/>
          </a:xfrm>
          <a:prstGeom prst="ellipse">
            <a:avLst/>
          </a:prstGeom>
          <a:noFill/>
          <a:ln w="762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Oval 3"/>
          <p:cNvSpPr>
            <a:spLocks noChangeArrowheads="1"/>
          </p:cNvSpPr>
          <p:nvPr/>
        </p:nvSpPr>
        <p:spPr bwMode="auto">
          <a:xfrm>
            <a:off x="228600" y="1219200"/>
            <a:ext cx="4419600" cy="4648200"/>
          </a:xfrm>
          <a:prstGeom prst="ellips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209800" y="27432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533775" y="0"/>
            <a:ext cx="56102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rgbClr val="000000"/>
                </a:solidFill>
                <a:latin typeface="Century Gothic" panose="020B0502020202020204" pitchFamily="34" charset="0"/>
              </a:rPr>
              <a:t>DIAMETER:</a:t>
            </a:r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1171575" y="1676400"/>
            <a:ext cx="2362200" cy="38862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Oval 7"/>
          <p:cNvSpPr>
            <a:spLocks noChangeArrowheads="1"/>
          </p:cNvSpPr>
          <p:nvPr/>
        </p:nvSpPr>
        <p:spPr bwMode="auto">
          <a:xfrm>
            <a:off x="2238375" y="3471863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4648200" y="915412"/>
            <a:ext cx="44958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 dirty="0">
                <a:solidFill>
                  <a:srgbClr val="FF3300"/>
                </a:solidFill>
                <a:latin typeface="Century Gothic" panose="020B0502020202020204" pitchFamily="34" charset="0"/>
              </a:rPr>
              <a:t>Distance across  the circle through its center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4572000" y="4419600"/>
            <a:ext cx="4572000" cy="12509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800" b="1">
                <a:solidFill>
                  <a:srgbClr val="FFFF00"/>
                </a:solidFill>
                <a:latin typeface="Century Gothic" pitchFamily="34" charset="0"/>
              </a:rPr>
              <a:t>Also known as the longest chord.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9" grpId="0" autoUpdateAnimBg="0"/>
      <p:bldP spid="30730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val 3"/>
          <p:cNvSpPr>
            <a:spLocks noChangeArrowheads="1"/>
          </p:cNvSpPr>
          <p:nvPr/>
        </p:nvSpPr>
        <p:spPr bwMode="auto">
          <a:xfrm>
            <a:off x="228600" y="1219200"/>
            <a:ext cx="4419600" cy="4648200"/>
          </a:xfrm>
          <a:prstGeom prst="ellips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2209800" y="27432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</a:t>
            </a:r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3657600" y="295870"/>
            <a:ext cx="4191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 dirty="0">
                <a:solidFill>
                  <a:srgbClr val="3333CC"/>
                </a:solidFill>
                <a:latin typeface="Century Gothic" panose="020B0502020202020204" pitchFamily="34" charset="0"/>
              </a:rPr>
              <a:t>RADIUS:</a:t>
            </a:r>
            <a:endParaRPr lang="en-US" sz="66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797" name="Line 6"/>
          <p:cNvSpPr>
            <a:spLocks noChangeShapeType="1"/>
          </p:cNvSpPr>
          <p:nvPr/>
        </p:nvSpPr>
        <p:spPr bwMode="auto">
          <a:xfrm flipV="1">
            <a:off x="2362200" y="2590800"/>
            <a:ext cx="2133600" cy="9906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8" name="Oval 7"/>
          <p:cNvSpPr>
            <a:spLocks noChangeArrowheads="1"/>
          </p:cNvSpPr>
          <p:nvPr/>
        </p:nvSpPr>
        <p:spPr bwMode="auto">
          <a:xfrm>
            <a:off x="2238375" y="3471863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4953000" y="1905000"/>
            <a:ext cx="38100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b="1" dirty="0">
                <a:solidFill>
                  <a:srgbClr val="FF3300"/>
                </a:solidFill>
                <a:latin typeface="Century Gothic" panose="020B0502020202020204" pitchFamily="34" charset="0"/>
              </a:rPr>
              <a:t>Distance from the center  to point on circle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862"/>
            <a:ext cx="7772400" cy="1470025"/>
          </a:xfrm>
        </p:spPr>
        <p:txBody>
          <a:bodyPr/>
          <a:lstStyle/>
          <a:p>
            <a:r>
              <a:rPr lang="en-US" sz="8000" b="1" dirty="0" smtClean="0"/>
              <a:t>Formula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133600"/>
            <a:ext cx="7543800" cy="3733800"/>
          </a:xfrm>
        </p:spPr>
        <p:txBody>
          <a:bodyPr/>
          <a:lstStyle/>
          <a:p>
            <a:r>
              <a:rPr lang="en-US" sz="5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Radius = ½ diameter</a:t>
            </a:r>
          </a:p>
          <a:p>
            <a:r>
              <a:rPr lang="en-US" sz="5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or</a:t>
            </a:r>
          </a:p>
          <a:p>
            <a:r>
              <a:rPr lang="en-US" sz="5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Diameter = 2r</a:t>
            </a:r>
            <a:endParaRPr lang="en-US" sz="54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041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Oval 2"/>
          <p:cNvSpPr>
            <a:spLocks noChangeArrowheads="1"/>
          </p:cNvSpPr>
          <p:nvPr/>
        </p:nvSpPr>
        <p:spPr bwMode="auto">
          <a:xfrm>
            <a:off x="5791200" y="3657600"/>
            <a:ext cx="3048000" cy="2819400"/>
          </a:xfrm>
          <a:prstGeom prst="ellipse">
            <a:avLst/>
          </a:prstGeom>
          <a:solidFill>
            <a:srgbClr val="3399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5843" name="Oval 3"/>
          <p:cNvSpPr>
            <a:spLocks noChangeArrowheads="1"/>
          </p:cNvSpPr>
          <p:nvPr/>
        </p:nvSpPr>
        <p:spPr bwMode="auto">
          <a:xfrm>
            <a:off x="304800" y="457200"/>
            <a:ext cx="3048000" cy="2819400"/>
          </a:xfrm>
          <a:prstGeom prst="ellipse">
            <a:avLst/>
          </a:prstGeom>
          <a:solidFill>
            <a:srgbClr val="CC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5844" name="Oval 4"/>
          <p:cNvSpPr>
            <a:spLocks noChangeArrowheads="1"/>
          </p:cNvSpPr>
          <p:nvPr/>
        </p:nvSpPr>
        <p:spPr bwMode="auto">
          <a:xfrm>
            <a:off x="1752600" y="1828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1828800" y="1905000"/>
            <a:ext cx="11430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6" name="Oval 6"/>
          <p:cNvSpPr>
            <a:spLocks noChangeArrowheads="1"/>
          </p:cNvSpPr>
          <p:nvPr/>
        </p:nvSpPr>
        <p:spPr bwMode="auto">
          <a:xfrm>
            <a:off x="5715000" y="457200"/>
            <a:ext cx="3048000" cy="28194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5847" name="Oval 7"/>
          <p:cNvSpPr>
            <a:spLocks noChangeArrowheads="1"/>
          </p:cNvSpPr>
          <p:nvPr/>
        </p:nvSpPr>
        <p:spPr bwMode="auto">
          <a:xfrm>
            <a:off x="7162800" y="1828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 flipV="1">
            <a:off x="5867400" y="1295400"/>
            <a:ext cx="2743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9" name="WordArt 9"/>
          <p:cNvSpPr>
            <a:spLocks noChangeArrowheads="1" noChangeShapeType="1" noTextEdit="1"/>
          </p:cNvSpPr>
          <p:nvPr/>
        </p:nvSpPr>
        <p:spPr bwMode="auto">
          <a:xfrm>
            <a:off x="2438400" y="1828800"/>
            <a:ext cx="400050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12</a:t>
            </a:r>
          </a:p>
        </p:txBody>
      </p:sp>
      <p:sp>
        <p:nvSpPr>
          <p:cNvPr id="35850" name="WordArt 10"/>
          <p:cNvSpPr>
            <a:spLocks noChangeArrowheads="1" noChangeShapeType="1" noTextEdit="1"/>
          </p:cNvSpPr>
          <p:nvPr/>
        </p:nvSpPr>
        <p:spPr bwMode="auto">
          <a:xfrm>
            <a:off x="6934200" y="1066800"/>
            <a:ext cx="466725" cy="7953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32</a:t>
            </a:r>
          </a:p>
        </p:txBody>
      </p:sp>
      <p:sp>
        <p:nvSpPr>
          <p:cNvPr id="35851" name="Oval 11"/>
          <p:cNvSpPr>
            <a:spLocks noChangeArrowheads="1"/>
          </p:cNvSpPr>
          <p:nvPr/>
        </p:nvSpPr>
        <p:spPr bwMode="auto">
          <a:xfrm>
            <a:off x="381000" y="3657600"/>
            <a:ext cx="3048000" cy="2819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5852" name="Oval 12"/>
          <p:cNvSpPr>
            <a:spLocks noChangeArrowheads="1"/>
          </p:cNvSpPr>
          <p:nvPr/>
        </p:nvSpPr>
        <p:spPr bwMode="auto">
          <a:xfrm>
            <a:off x="1828800" y="5029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7315200" y="5105400"/>
            <a:ext cx="11430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Oval 14"/>
          <p:cNvSpPr>
            <a:spLocks noChangeArrowheads="1"/>
          </p:cNvSpPr>
          <p:nvPr/>
        </p:nvSpPr>
        <p:spPr bwMode="auto">
          <a:xfrm>
            <a:off x="7239000" y="5029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 flipV="1">
            <a:off x="533400" y="4495800"/>
            <a:ext cx="2743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 flipV="1">
            <a:off x="7315200" y="3962400"/>
            <a:ext cx="9906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WordArt 17"/>
          <p:cNvSpPr>
            <a:spLocks noChangeArrowheads="1" noChangeShapeType="1" noTextEdit="1"/>
          </p:cNvSpPr>
          <p:nvPr/>
        </p:nvSpPr>
        <p:spPr bwMode="auto">
          <a:xfrm>
            <a:off x="1981200" y="51816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9</a:t>
            </a:r>
          </a:p>
        </p:txBody>
      </p:sp>
      <p:sp>
        <p:nvSpPr>
          <p:cNvPr id="35858" name="WordArt 18"/>
          <p:cNvSpPr>
            <a:spLocks noChangeArrowheads="1" noChangeShapeType="1" noTextEdit="1"/>
          </p:cNvSpPr>
          <p:nvPr/>
        </p:nvSpPr>
        <p:spPr bwMode="auto">
          <a:xfrm>
            <a:off x="7467600" y="3962400"/>
            <a:ext cx="3048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6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762000" y="990600"/>
            <a:ext cx="1905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FFFFFF"/>
                </a:solidFill>
                <a:latin typeface="Comic Sans MS" pitchFamily="66" charset="0"/>
              </a:rPr>
              <a:t>D = ?</a:t>
            </a: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6477000" y="22860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808080"/>
                </a:solidFill>
                <a:latin typeface="Comic Sans MS" pitchFamily="66" charset="0"/>
              </a:rPr>
              <a:t>r = ?  </a:t>
            </a:r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1143000" y="38100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  <a:latin typeface="Comic Sans MS" pitchFamily="66" charset="0"/>
              </a:rPr>
              <a:t>r = ?  </a:t>
            </a: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5715000" y="4495800"/>
            <a:ext cx="1905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FFFFFF"/>
                </a:solidFill>
                <a:latin typeface="Comic Sans MS" pitchFamily="66" charset="0"/>
              </a:rPr>
              <a:t>D = ?</a:t>
            </a:r>
          </a:p>
        </p:txBody>
      </p:sp>
      <p:sp>
        <p:nvSpPr>
          <p:cNvPr id="64535" name="WordArt 23"/>
          <p:cNvSpPr>
            <a:spLocks noChangeArrowheads="1" noChangeShapeType="1" noTextEdit="1"/>
          </p:cNvSpPr>
          <p:nvPr/>
        </p:nvSpPr>
        <p:spPr bwMode="auto">
          <a:xfrm>
            <a:off x="1905000" y="1066800"/>
            <a:ext cx="533400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24</a:t>
            </a:r>
          </a:p>
        </p:txBody>
      </p:sp>
      <p:sp>
        <p:nvSpPr>
          <p:cNvPr id="64536" name="WordArt 24"/>
          <p:cNvSpPr>
            <a:spLocks noChangeArrowheads="1" noChangeShapeType="1" noTextEdit="1"/>
          </p:cNvSpPr>
          <p:nvPr/>
        </p:nvSpPr>
        <p:spPr bwMode="auto">
          <a:xfrm>
            <a:off x="7620000" y="2286000"/>
            <a:ext cx="466725" cy="7953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16</a:t>
            </a:r>
          </a:p>
        </p:txBody>
      </p:sp>
      <p:sp>
        <p:nvSpPr>
          <p:cNvPr id="64537" name="WordArt 25"/>
          <p:cNvSpPr>
            <a:spLocks noChangeArrowheads="1" noChangeShapeType="1" noTextEdit="1"/>
          </p:cNvSpPr>
          <p:nvPr/>
        </p:nvSpPr>
        <p:spPr bwMode="auto">
          <a:xfrm>
            <a:off x="2133600" y="3886200"/>
            <a:ext cx="685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4.5</a:t>
            </a:r>
          </a:p>
        </p:txBody>
      </p:sp>
      <p:sp>
        <p:nvSpPr>
          <p:cNvPr id="64538" name="WordArt 26"/>
          <p:cNvSpPr>
            <a:spLocks noChangeArrowheads="1" noChangeShapeType="1" noTextEdit="1"/>
          </p:cNvSpPr>
          <p:nvPr/>
        </p:nvSpPr>
        <p:spPr bwMode="auto">
          <a:xfrm>
            <a:off x="7086600" y="4572000"/>
            <a:ext cx="3048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12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4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4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4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4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35" grpId="0" animBg="1"/>
      <p:bldP spid="64536" grpId="0" animBg="1"/>
      <p:bldP spid="64537" grpId="0" animBg="1"/>
      <p:bldP spid="645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rgbClr val="CCECFF"/>
          </a:solidFill>
        </p:spPr>
        <p:txBody>
          <a:bodyPr/>
          <a:lstStyle/>
          <a:p>
            <a:pPr algn="l" eaLnBrk="1" hangingPunct="1"/>
            <a:r>
              <a:rPr lang="en-US" sz="4000" smtClean="0">
                <a:latin typeface="Berlin Sans FB Demi" pitchFamily="34" charset="0"/>
              </a:rPr>
              <a:t>Use </a:t>
            </a:r>
            <a:r>
              <a:rPr lang="en-US" sz="4000" smtClean="0">
                <a:latin typeface="Berlin Sans FB Demi" pitchFamily="34" charset="0"/>
                <a:sym typeface="Wingdings 2" pitchFamily="18" charset="2"/>
              </a:rPr>
              <a:t>P to determine whether each statement is </a:t>
            </a:r>
            <a:r>
              <a:rPr lang="en-US" sz="4000" i="1" smtClean="0">
                <a:latin typeface="Berlin Sans FB Demi" pitchFamily="34" charset="0"/>
                <a:sym typeface="Wingdings 2" pitchFamily="18" charset="2"/>
              </a:rPr>
              <a:t>true</a:t>
            </a:r>
            <a:r>
              <a:rPr lang="en-US" sz="4000" smtClean="0">
                <a:latin typeface="Berlin Sans FB Demi" pitchFamily="34" charset="0"/>
                <a:sym typeface="Wingdings 2" pitchFamily="18" charset="2"/>
              </a:rPr>
              <a:t> or </a:t>
            </a:r>
            <a:r>
              <a:rPr lang="en-US" sz="4000" i="1" smtClean="0">
                <a:latin typeface="Berlin Sans FB Demi" pitchFamily="34" charset="0"/>
                <a:sym typeface="Wingdings 2" pitchFamily="18" charset="2"/>
              </a:rPr>
              <a:t>false</a:t>
            </a:r>
            <a:r>
              <a:rPr lang="en-US" sz="4000" smtClean="0">
                <a:latin typeface="Berlin Sans FB Demi" pitchFamily="34" charset="0"/>
                <a:sym typeface="Wingdings 2" pitchFamily="18" charset="2"/>
              </a:rPr>
              <a:t>.</a:t>
            </a:r>
            <a:endParaRPr lang="en-US" sz="4000" smtClean="0">
              <a:latin typeface="Berlin Sans FB Demi" pitchFamily="34" charset="0"/>
            </a:endParaRPr>
          </a:p>
        </p:txBody>
      </p:sp>
      <p:grpSp>
        <p:nvGrpSpPr>
          <p:cNvPr id="36867" name="Group 3"/>
          <p:cNvGrpSpPr>
            <a:grpSpLocks/>
          </p:cNvGrpSpPr>
          <p:nvPr/>
        </p:nvGrpSpPr>
        <p:grpSpPr bwMode="auto">
          <a:xfrm>
            <a:off x="5470525" y="1279525"/>
            <a:ext cx="3292475" cy="4054475"/>
            <a:chOff x="3446" y="806"/>
            <a:chExt cx="2074" cy="2554"/>
          </a:xfrm>
        </p:grpSpPr>
        <p:grpSp>
          <p:nvGrpSpPr>
            <p:cNvPr id="36874" name="Group 4"/>
            <p:cNvGrpSpPr>
              <a:grpSpLocks/>
            </p:cNvGrpSpPr>
            <p:nvPr/>
          </p:nvGrpSpPr>
          <p:grpSpPr bwMode="auto">
            <a:xfrm>
              <a:off x="3590" y="1238"/>
              <a:ext cx="1920" cy="1728"/>
              <a:chOff x="2448" y="912"/>
              <a:chExt cx="1920" cy="1728"/>
            </a:xfrm>
          </p:grpSpPr>
          <p:grpSp>
            <p:nvGrpSpPr>
              <p:cNvPr id="36880" name="Group 5"/>
              <p:cNvGrpSpPr>
                <a:grpSpLocks/>
              </p:cNvGrpSpPr>
              <p:nvPr/>
            </p:nvGrpSpPr>
            <p:grpSpPr bwMode="auto">
              <a:xfrm>
                <a:off x="2448" y="912"/>
                <a:ext cx="1920" cy="1728"/>
                <a:chOff x="2448" y="912"/>
                <a:chExt cx="1920" cy="1728"/>
              </a:xfrm>
            </p:grpSpPr>
            <p:sp>
              <p:nvSpPr>
                <p:cNvPr id="36882" name="Oval 6"/>
                <p:cNvSpPr>
                  <a:spLocks noChangeArrowheads="1"/>
                </p:cNvSpPr>
                <p:nvPr/>
              </p:nvSpPr>
              <p:spPr bwMode="auto">
                <a:xfrm>
                  <a:off x="2448" y="912"/>
                  <a:ext cx="1920" cy="1728"/>
                </a:xfrm>
                <a:prstGeom prst="ellipse">
                  <a:avLst/>
                </a:prstGeom>
                <a:noFill/>
                <a:ln w="7620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6883" name="Line 7"/>
                <p:cNvSpPr>
                  <a:spLocks noChangeShapeType="1"/>
                </p:cNvSpPr>
                <p:nvPr/>
              </p:nvSpPr>
              <p:spPr bwMode="auto">
                <a:xfrm>
                  <a:off x="2640" y="1248"/>
                  <a:ext cx="768" cy="13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84" name="Line 8"/>
                <p:cNvSpPr>
                  <a:spLocks noChangeShapeType="1"/>
                </p:cNvSpPr>
                <p:nvPr/>
              </p:nvSpPr>
              <p:spPr bwMode="auto">
                <a:xfrm>
                  <a:off x="3408" y="912"/>
                  <a:ext cx="0" cy="172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85" name="Line 9"/>
                <p:cNvSpPr>
                  <a:spLocks noChangeShapeType="1"/>
                </p:cNvSpPr>
                <p:nvPr/>
              </p:nvSpPr>
              <p:spPr bwMode="auto">
                <a:xfrm flipH="1" flipV="1">
                  <a:off x="2640" y="1248"/>
                  <a:ext cx="768" cy="52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86" name="Line 10"/>
                <p:cNvSpPr>
                  <a:spLocks noChangeShapeType="1"/>
                </p:cNvSpPr>
                <p:nvPr/>
              </p:nvSpPr>
              <p:spPr bwMode="auto">
                <a:xfrm>
                  <a:off x="3408" y="1776"/>
                  <a:ext cx="624" cy="62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aphicFrame>
            <p:nvGraphicFramePr>
              <p:cNvPr id="36881" name="Object 11"/>
              <p:cNvGraphicFramePr>
                <a:graphicFrameLocks noChangeAspect="1"/>
              </p:cNvGraphicFramePr>
              <p:nvPr/>
            </p:nvGraphicFramePr>
            <p:xfrm>
              <a:off x="3305" y="1673"/>
              <a:ext cx="228" cy="2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999" name="Equation" r:id="rId4" imgW="114102" imgH="114102" progId="Equation.3">
                      <p:embed/>
                    </p:oleObj>
                  </mc:Choice>
                  <mc:Fallback>
                    <p:oleObj name="Equation" r:id="rId4" imgW="114102" imgH="114102" progId="Equation.3">
                      <p:embed/>
                      <p:pic>
                        <p:nvPicPr>
                          <p:cNvPr id="0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05" y="1673"/>
                            <a:ext cx="228" cy="22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6875" name="Text Box 12"/>
            <p:cNvSpPr txBox="1">
              <a:spLocks noChangeArrowheads="1"/>
            </p:cNvSpPr>
            <p:nvPr/>
          </p:nvSpPr>
          <p:spPr bwMode="auto">
            <a:xfrm>
              <a:off x="4646" y="1814"/>
              <a:ext cx="34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>
                  <a:solidFill>
                    <a:srgbClr val="000000"/>
                  </a:solidFill>
                </a:rPr>
                <a:t>P</a:t>
              </a:r>
            </a:p>
          </p:txBody>
        </p:sp>
        <p:sp>
          <p:nvSpPr>
            <p:cNvPr id="36876" name="Text Box 13"/>
            <p:cNvSpPr txBox="1">
              <a:spLocks noChangeArrowheads="1"/>
            </p:cNvSpPr>
            <p:nvPr/>
          </p:nvSpPr>
          <p:spPr bwMode="auto">
            <a:xfrm>
              <a:off x="4396" y="806"/>
              <a:ext cx="34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>
                  <a:solidFill>
                    <a:srgbClr val="000000"/>
                  </a:solidFill>
                </a:rPr>
                <a:t>Q</a:t>
              </a:r>
            </a:p>
          </p:txBody>
        </p:sp>
        <p:sp>
          <p:nvSpPr>
            <p:cNvPr id="36877" name="Text Box 14"/>
            <p:cNvSpPr txBox="1">
              <a:spLocks noChangeArrowheads="1"/>
            </p:cNvSpPr>
            <p:nvPr/>
          </p:nvSpPr>
          <p:spPr bwMode="auto">
            <a:xfrm>
              <a:off x="3446" y="1286"/>
              <a:ext cx="34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>
                  <a:solidFill>
                    <a:srgbClr val="000000"/>
                  </a:solidFill>
                </a:rPr>
                <a:t>R</a:t>
              </a:r>
            </a:p>
          </p:txBody>
        </p:sp>
        <p:sp>
          <p:nvSpPr>
            <p:cNvPr id="36878" name="Text Box 15"/>
            <p:cNvSpPr txBox="1">
              <a:spLocks noChangeArrowheads="1"/>
            </p:cNvSpPr>
            <p:nvPr/>
          </p:nvSpPr>
          <p:spPr bwMode="auto">
            <a:xfrm>
              <a:off x="4406" y="2918"/>
              <a:ext cx="34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36879" name="Text Box 16"/>
            <p:cNvSpPr txBox="1">
              <a:spLocks noChangeArrowheads="1"/>
            </p:cNvSpPr>
            <p:nvPr/>
          </p:nvSpPr>
          <p:spPr bwMode="auto">
            <a:xfrm>
              <a:off x="5174" y="2678"/>
              <a:ext cx="34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>
                  <a:solidFill>
                    <a:srgbClr val="000000"/>
                  </a:solidFill>
                </a:rPr>
                <a:t>S</a:t>
              </a:r>
            </a:p>
          </p:txBody>
        </p:sp>
      </p:grpSp>
      <p:graphicFrame>
        <p:nvGraphicFramePr>
          <p:cNvPr id="36868" name="Object 17"/>
          <p:cNvGraphicFramePr>
            <a:graphicFrameLocks noChangeAspect="1"/>
          </p:cNvGraphicFramePr>
          <p:nvPr/>
        </p:nvGraphicFramePr>
        <p:xfrm>
          <a:off x="0" y="1752600"/>
          <a:ext cx="396240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00" name="Equation" r:id="rId6" imgW="1218671" imgH="215806" progId="Equation.3">
                  <p:embed/>
                </p:oleObj>
              </mc:Choice>
              <mc:Fallback>
                <p:oleObj name="Equation" r:id="rId6" imgW="1218671" imgH="215806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752600"/>
                        <a:ext cx="3962400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6" name="Object 18"/>
          <p:cNvGraphicFramePr>
            <a:graphicFrameLocks noChangeAspect="1"/>
          </p:cNvGraphicFramePr>
          <p:nvPr/>
        </p:nvGraphicFramePr>
        <p:xfrm>
          <a:off x="3962400" y="1828800"/>
          <a:ext cx="127952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01" name="Equation" r:id="rId8" imgW="393359" imgH="177646" progId="Equation.3">
                  <p:embed/>
                </p:oleObj>
              </mc:Choice>
              <mc:Fallback>
                <p:oleObj name="Equation" r:id="rId8" imgW="393359" imgH="177646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828800"/>
                        <a:ext cx="1279525" cy="5778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0" name="Object 19"/>
          <p:cNvGraphicFramePr>
            <a:graphicFrameLocks noChangeAspect="1"/>
          </p:cNvGraphicFramePr>
          <p:nvPr/>
        </p:nvGraphicFramePr>
        <p:xfrm>
          <a:off x="0" y="2895600"/>
          <a:ext cx="346710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02" name="Equation" r:id="rId10" imgW="1066337" imgH="215806" progId="Equation.3">
                  <p:embed/>
                </p:oleObj>
              </mc:Choice>
              <mc:Fallback>
                <p:oleObj name="Equation" r:id="rId10" imgW="1066337" imgH="215806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895600"/>
                        <a:ext cx="3467100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8" name="Object 20"/>
          <p:cNvGraphicFramePr>
            <a:graphicFrameLocks noChangeAspect="1"/>
          </p:cNvGraphicFramePr>
          <p:nvPr/>
        </p:nvGraphicFramePr>
        <p:xfrm>
          <a:off x="3429000" y="2987675"/>
          <a:ext cx="10731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03" name="Equation" r:id="rId12" imgW="329914" imgH="177646" progId="Equation.3">
                  <p:embed/>
                </p:oleObj>
              </mc:Choice>
              <mc:Fallback>
                <p:oleObj name="Equation" r:id="rId12" imgW="329914" imgH="177646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987675"/>
                        <a:ext cx="1073150" cy="5778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2" name="Object 21"/>
          <p:cNvGraphicFramePr>
            <a:graphicFrameLocks noChangeAspect="1"/>
          </p:cNvGraphicFramePr>
          <p:nvPr/>
        </p:nvGraphicFramePr>
        <p:xfrm>
          <a:off x="20638" y="4114800"/>
          <a:ext cx="342582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04" name="Equation" r:id="rId14" imgW="1054100" imgH="241300" progId="Equation.3">
                  <p:embed/>
                </p:oleObj>
              </mc:Choice>
              <mc:Fallback>
                <p:oleObj name="Equation" r:id="rId14" imgW="1054100" imgH="2413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8" y="4114800"/>
                        <a:ext cx="3425825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50" name="Object 22"/>
          <p:cNvGraphicFramePr>
            <a:graphicFrameLocks noChangeAspect="1"/>
          </p:cNvGraphicFramePr>
          <p:nvPr/>
        </p:nvGraphicFramePr>
        <p:xfrm>
          <a:off x="3505200" y="4156075"/>
          <a:ext cx="10731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05" name="Equation" r:id="rId16" imgW="329914" imgH="177646" progId="Equation.3">
                  <p:embed/>
                </p:oleObj>
              </mc:Choice>
              <mc:Fallback>
                <p:oleObj name="Equation" r:id="rId16" imgW="329914" imgH="177646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156075"/>
                        <a:ext cx="1073150" cy="5778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304800"/>
            <a:ext cx="5181600" cy="1676400"/>
          </a:xfrm>
        </p:spPr>
        <p:txBody>
          <a:bodyPr/>
          <a:lstStyle/>
          <a:p>
            <a:pPr algn="l" eaLnBrk="1" hangingPunct="1"/>
            <a:r>
              <a:rPr lang="en-US" sz="6000" b="1" dirty="0" smtClean="0">
                <a:latin typeface="Century Gothic" panose="020B0502020202020204" pitchFamily="34" charset="0"/>
              </a:rPr>
              <a:t>Secant Line:</a:t>
            </a:r>
          </a:p>
        </p:txBody>
      </p:sp>
      <p:sp>
        <p:nvSpPr>
          <p:cNvPr id="37891" name="Oval 3"/>
          <p:cNvSpPr>
            <a:spLocks noChangeArrowheads="1"/>
          </p:cNvSpPr>
          <p:nvPr/>
        </p:nvSpPr>
        <p:spPr bwMode="auto">
          <a:xfrm>
            <a:off x="381000" y="1295400"/>
            <a:ext cx="2819400" cy="2895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 flipV="1">
            <a:off x="0" y="838200"/>
            <a:ext cx="2819400" cy="21336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3429000" y="1951892"/>
            <a:ext cx="4953000" cy="374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sz="54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intersects the circle at exactly TWO points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9" grpId="0" autoUpdateAnimBg="0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3111</TotalTime>
  <Words>380</Words>
  <Application>Microsoft Office PowerPoint</Application>
  <PresentationFormat>On-screen Show (4:3)</PresentationFormat>
  <Paragraphs>129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8" baseType="lpstr">
      <vt:lpstr>Arial</vt:lpstr>
      <vt:lpstr>Arial Black</vt:lpstr>
      <vt:lpstr>Berlin Sans FB Demi</vt:lpstr>
      <vt:lpstr>Century Gothic</vt:lpstr>
      <vt:lpstr>Comic Sans MS</vt:lpstr>
      <vt:lpstr>Impact</vt:lpstr>
      <vt:lpstr>Lucida Handwriting</vt:lpstr>
      <vt:lpstr>MT Symbol</vt:lpstr>
      <vt:lpstr>Symbol</vt:lpstr>
      <vt:lpstr>Times New Roman</vt:lpstr>
      <vt:lpstr>Wingdings</vt:lpstr>
      <vt:lpstr>Wingdings 2</vt:lpstr>
      <vt:lpstr>1_Default Design</vt:lpstr>
      <vt:lpstr>3_Default Design</vt:lpstr>
      <vt:lpstr>iRespondGraphMaster</vt:lpstr>
      <vt:lpstr>4_Default Design</vt:lpstr>
      <vt:lpstr>Equation</vt:lpstr>
      <vt:lpstr>Circle Vocabulary</vt:lpstr>
      <vt:lpstr>PowerPoint Presentation</vt:lpstr>
      <vt:lpstr>PowerPoint Presentation</vt:lpstr>
      <vt:lpstr>PowerPoint Presentation</vt:lpstr>
      <vt:lpstr>PowerPoint Presentation</vt:lpstr>
      <vt:lpstr>Formula</vt:lpstr>
      <vt:lpstr>PowerPoint Presentation</vt:lpstr>
      <vt:lpstr>Use P to determine whether each statement is true or false.</vt:lpstr>
      <vt:lpstr>Secant Line:</vt:lpstr>
      <vt:lpstr>PowerPoint Presentation</vt:lpstr>
      <vt:lpstr>PowerPoint Presentation</vt:lpstr>
      <vt:lpstr>Central Angles</vt:lpstr>
      <vt:lpstr>PowerPoint Presentation</vt:lpstr>
      <vt:lpstr>PowerPoint Presentation</vt:lpstr>
      <vt:lpstr>THINGS TO REMEMBER</vt:lpstr>
      <vt:lpstr>Formula  measure Arc = measure Central Angle</vt:lpstr>
      <vt:lpstr>Find the measures.  EB is a diameter.</vt:lpstr>
      <vt:lpstr>PowerPoint Presentation</vt:lpstr>
      <vt:lpstr>PowerPoint Presentation</vt:lpstr>
      <vt:lpstr>PowerPoint Presentation</vt:lpstr>
      <vt:lpstr>PowerPoint Presentation</vt:lpstr>
    </vt:vector>
  </TitlesOfParts>
  <Company>MCEACHERN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Freeman</dc:creator>
  <cp:lastModifiedBy>Kathleen Merrill</cp:lastModifiedBy>
  <cp:revision>64</cp:revision>
  <dcterms:created xsi:type="dcterms:W3CDTF">2002-02-14T15:27:49Z</dcterms:created>
  <dcterms:modified xsi:type="dcterms:W3CDTF">2017-02-28T13:03:22Z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