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712" r:id="rId3"/>
  </p:sldMasterIdLst>
  <p:notesMasterIdLst>
    <p:notesMasterId r:id="rId20"/>
  </p:notesMasterIdLst>
  <p:handoutMasterIdLst>
    <p:handoutMasterId r:id="rId21"/>
  </p:handoutMasterIdLst>
  <p:sldIdLst>
    <p:sldId id="369" r:id="rId4"/>
    <p:sldId id="388" r:id="rId5"/>
    <p:sldId id="370" r:id="rId6"/>
    <p:sldId id="372" r:id="rId7"/>
    <p:sldId id="385" r:id="rId8"/>
    <p:sldId id="387" r:id="rId9"/>
    <p:sldId id="383" r:id="rId10"/>
    <p:sldId id="380" r:id="rId11"/>
    <p:sldId id="382" r:id="rId12"/>
    <p:sldId id="386" r:id="rId13"/>
    <p:sldId id="366" r:id="rId14"/>
    <p:sldId id="367" r:id="rId15"/>
    <p:sldId id="368" r:id="rId16"/>
    <p:sldId id="373" r:id="rId17"/>
    <p:sldId id="374" r:id="rId18"/>
    <p:sldId id="371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FF33CC"/>
    <a:srgbClr val="FFFF00"/>
    <a:srgbClr val="00FF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3" autoAdjust="0"/>
    <p:restoredTop sz="94683" autoAdjust="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1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fld id="{A8125965-C0A9-456E-BBD4-3BB283F9C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90563"/>
            <a:ext cx="4595812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125" y="4370343"/>
            <a:ext cx="5027750" cy="413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fld id="{DCC93AD9-4D3C-4ABB-B587-96473C484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2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5375"/>
            <a:ext cx="6400800" cy="1752600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44511-3E98-4920-AE4D-C7079663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9D3D-77D8-4891-A64D-B55E5507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38-4943-4C48-9986-F5F7C3BC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BE-B662-4F2B-8906-E7C1E9F5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8D78-87A4-42D7-A873-D84BCDB1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9789-52EA-4E3F-9E5E-D95A705B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674-E3A5-4A89-A0F3-251CCC82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E42-94C4-4407-BADB-A2931121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AFD5-D105-4094-B587-F836C2EE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C293-0BAD-488F-BFF8-6B8751F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6193-2BB2-4DC9-A9E4-27E935C8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8D78-87A4-42D7-A873-D84BCDB1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268C-87A3-4C5D-A5CE-977B5D4E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9D3D-77D8-4891-A64D-B55E5507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38-4943-4C48-9986-F5F7C3BC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BE-B662-4F2B-8906-E7C1E9F5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8A776-BA65-44CA-B7D1-4D7620E3E1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76375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52166-0882-4219-AB7A-FC9C1B0C2A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5423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7BEE-4A27-487B-8E8A-A61617FDDD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69282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AC457-AF02-4E69-AEB3-3C6828ED59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24273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6406A-6F04-4967-81F7-63A2516C7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64617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8D6C-2981-425F-A0BD-2C17B98139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26140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9789-52EA-4E3F-9E5E-D95A705B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C270F-4A09-4039-859C-D852FAA4A1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17120"/>
      </p:ext>
    </p:extLst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D1003-37E7-4AC4-AD43-42B63645D4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14745"/>
      </p:ext>
    </p:extLst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84F6-0C56-4BB3-9358-E0C788482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928"/>
      </p:ext>
    </p:extLst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63C13-C8F7-4E8A-9D22-5B118B96FD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7886"/>
      </p:ext>
    </p:extLst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169DB-9D05-475C-81E4-F5D82BC852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807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674-E3A5-4A89-A0F3-251CCC82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E42-94C4-4407-BADB-A2931121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AFD5-D105-4094-B587-F836C2EE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C293-0BAD-488F-BFF8-6B8751F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6193-2BB2-4DC9-A9E4-27E935C8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268C-87A3-4C5D-A5CE-977B5D4E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9F99DE-5DAB-41E3-A972-6DFD9A519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B9F691-95BB-4DC6-92E0-92CE6795B7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"/>
            <a:ext cx="2438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sz="4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9" t="51051" b="26310"/>
          <a:stretch/>
        </p:blipFill>
        <p:spPr bwMode="auto">
          <a:xfrm>
            <a:off x="4693920" y="1219200"/>
            <a:ext cx="4419600" cy="382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58" t="40658" r="9801" b="37498"/>
          <a:stretch/>
        </p:blipFill>
        <p:spPr bwMode="auto">
          <a:xfrm>
            <a:off x="933" y="3279435"/>
            <a:ext cx="3656667" cy="35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1074420"/>
            <a:ext cx="4390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dirty="0" smtClean="0"/>
              <a:t>1.  Solve for arc ABC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5146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dirty="0" smtClean="0"/>
              <a:t>2. Solve for x and y.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30334" y="1752600"/>
            <a:ext cx="146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244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  <a:sym typeface="Symbol"/>
              </a:rPr>
              <a:t>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7466" y="4876800"/>
            <a:ext cx="25346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x = 105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  <a:sym typeface="Symbol"/>
              </a:rPr>
              <a:t></a:t>
            </a:r>
          </a:p>
          <a:p>
            <a:r>
              <a:rPr lang="en-US" sz="4800" b="1" dirty="0" smtClean="0">
                <a:solidFill>
                  <a:srgbClr val="FF0000"/>
                </a:solidFill>
                <a:latin typeface="+mj-lt"/>
                <a:sym typeface="Symbol"/>
              </a:rPr>
              <a:t>y = 100</a:t>
            </a:r>
            <a:r>
              <a:rPr lang="en-US" sz="4800" b="1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36338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0" t="27333" r="46750" b="32134"/>
          <a:stretch/>
        </p:blipFill>
        <p:spPr bwMode="auto">
          <a:xfrm rot="6293922">
            <a:off x="1903370" y="1561148"/>
            <a:ext cx="5426517" cy="474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0890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Vertex is </a:t>
            </a:r>
            <a:r>
              <a:rPr lang="en-US" sz="4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Circle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807720" y="3962400"/>
            <a:ext cx="2133600" cy="2590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62800" y="3048000"/>
            <a:ext cx="1981200" cy="3581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273988"/>
              </p:ext>
            </p:extLst>
          </p:nvPr>
        </p:nvGraphicFramePr>
        <p:xfrm>
          <a:off x="388937" y="4572000"/>
          <a:ext cx="8374063" cy="1309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Equation" r:id="rId4" imgW="2679480" imgH="419040" progId="Equation.DSMT4">
                  <p:embed/>
                </p:oleObj>
              </mc:Choice>
              <mc:Fallback>
                <p:oleObj name="Equation" r:id="rId4" imgW="2679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" y="4572000"/>
                        <a:ext cx="8374063" cy="13091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751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685800" y="2019300"/>
            <a:ext cx="2971800" cy="3276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1371600" y="2095500"/>
            <a:ext cx="358140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685800" y="2095500"/>
            <a:ext cx="42672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810000" y="2157413"/>
            <a:ext cx="684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latin typeface="+mn-lt"/>
              </a:rPr>
              <a:t>x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latin typeface="+mn-lt"/>
              </a:rPr>
              <a:t>Ex. 3  Solve for x</a:t>
            </a:r>
            <a:r>
              <a:rPr lang="en-US" sz="3600" b="1" dirty="0" smtClean="0">
                <a:latin typeface="+mn-lt"/>
                <a:sym typeface="Symbol" pitchFamily="18" charset="2"/>
              </a:rPr>
              <a:t>.</a:t>
            </a:r>
            <a:endParaRPr lang="en-US" sz="3600" dirty="0" smtClean="0">
              <a:latin typeface="+mn-lt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910013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+mn-lt"/>
              </a:rPr>
              <a:t>65</a:t>
            </a:r>
            <a:r>
              <a:rPr lang="en-US" sz="3600" b="1">
                <a:latin typeface="+mn-lt"/>
                <a:cs typeface="Times New Roman" pitchFamily="18" charset="0"/>
              </a:rPr>
              <a:t>°</a:t>
            </a:r>
            <a:endParaRPr lang="en-US" sz="3600" b="1">
              <a:latin typeface="+mn-lt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743200" y="2614613"/>
            <a:ext cx="13680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+mn-lt"/>
              </a:rPr>
              <a:t>15</a:t>
            </a:r>
            <a:r>
              <a:rPr lang="en-US" sz="3600" b="1">
                <a:latin typeface="+mn-lt"/>
                <a:cs typeface="Times New Roman" pitchFamily="18" charset="0"/>
              </a:rPr>
              <a:t>°</a:t>
            </a:r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5162550" y="3162300"/>
            <a:ext cx="3981450" cy="1235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b="1" i="1" dirty="0" smtClean="0">
                <a:latin typeface="+mn-lt"/>
              </a:rPr>
              <a:t>x </a:t>
            </a:r>
            <a:r>
              <a:rPr lang="en-US" sz="7500" b="1" dirty="0" smtClean="0">
                <a:latin typeface="+mn-lt"/>
              </a:rPr>
              <a:t>= 25</a:t>
            </a:r>
            <a:r>
              <a:rPr lang="en-US" sz="7500" b="1" dirty="0">
                <a:latin typeface="+mn-lt"/>
                <a:sym typeface="MT Symbol" pitchFamily="82" charset="2"/>
              </a:rPr>
              <a:t>°</a:t>
            </a:r>
            <a:r>
              <a:rPr lang="en-US" sz="7500" b="1" dirty="0" smtClean="0">
                <a:latin typeface="+mn-lt"/>
                <a:sym typeface="MT Symbol" pitchFamily="82" charset="2"/>
              </a:rPr>
              <a:t> </a:t>
            </a:r>
            <a:endParaRPr lang="en-US" sz="7500" b="1" dirty="0">
              <a:latin typeface="+mn-lt"/>
              <a:sym typeface="MT Symbol" pitchFamily="82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598939"/>
              </p:ext>
            </p:extLst>
          </p:nvPr>
        </p:nvGraphicFramePr>
        <p:xfrm>
          <a:off x="4970292" y="304800"/>
          <a:ext cx="3772316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3" imgW="774360" imgH="406080" progId="Equation.DSMT4">
                  <p:embed/>
                </p:oleObj>
              </mc:Choice>
              <mc:Fallback>
                <p:oleObj name="Equation" r:id="rId3" imgW="774360" imgH="4060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292" y="304800"/>
                        <a:ext cx="3772316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11654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1700653" y="1371600"/>
            <a:ext cx="2971800" cy="3276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05253" y="2667000"/>
            <a:ext cx="48768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73678" y="2405390"/>
            <a:ext cx="44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+mn-lt"/>
              </a:rPr>
              <a:t>x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405253" y="1600200"/>
            <a:ext cx="46482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latin typeface="+mn-lt"/>
              </a:rPr>
              <a:t>Ex. 4  Solve for x</a:t>
            </a:r>
            <a:r>
              <a:rPr lang="en-US" sz="3600" b="1" dirty="0" smtClean="0">
                <a:latin typeface="+mn-lt"/>
                <a:sym typeface="Symbol" pitchFamily="18" charset="2"/>
              </a:rPr>
              <a:t>.</a:t>
            </a:r>
            <a:endParaRPr lang="en-US" sz="3600" dirty="0" smtClean="0">
              <a:latin typeface="+mn-l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97278" y="16764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+mn-lt"/>
              </a:rPr>
              <a:t>27</a:t>
            </a:r>
            <a:r>
              <a:rPr lang="en-US" sz="3600" b="1">
                <a:latin typeface="+mn-lt"/>
                <a:cs typeface="Times New Roman" pitchFamily="18" charset="0"/>
              </a:rPr>
              <a:t>°</a:t>
            </a:r>
            <a:endParaRPr lang="en-US" sz="3600" b="1">
              <a:latin typeface="+mn-lt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672453" y="2476500"/>
            <a:ext cx="8851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+mn-lt"/>
              </a:rPr>
              <a:t>70</a:t>
            </a:r>
            <a:r>
              <a:rPr lang="en-US" sz="3600" b="1" dirty="0">
                <a:latin typeface="+mn-lt"/>
                <a:cs typeface="Times New Roman" pitchFamily="18" charset="0"/>
              </a:rPr>
              <a:t>°</a:t>
            </a:r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1764738">
            <a:off x="557653" y="2286000"/>
            <a:ext cx="533400" cy="3810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522670" y="5268854"/>
            <a:ext cx="4524610" cy="13234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i="1" dirty="0" smtClean="0">
                <a:latin typeface="+mn-lt"/>
              </a:rPr>
              <a:t>x</a:t>
            </a:r>
            <a:r>
              <a:rPr lang="en-US" sz="8000" b="1" dirty="0" smtClean="0">
                <a:latin typeface="+mn-lt"/>
              </a:rPr>
              <a:t> </a:t>
            </a:r>
            <a:r>
              <a:rPr lang="en-US" sz="8000" b="1" dirty="0">
                <a:latin typeface="+mn-lt"/>
              </a:rPr>
              <a:t>= </a:t>
            </a:r>
            <a:r>
              <a:rPr lang="en-US" sz="8000" b="1" dirty="0" smtClean="0">
                <a:latin typeface="+mn-lt"/>
              </a:rPr>
              <a:t>16</a:t>
            </a:r>
            <a:r>
              <a:rPr lang="en-US" sz="8000" b="1" dirty="0">
                <a:latin typeface="+mn-lt"/>
                <a:sym typeface="MT Symbol" pitchFamily="82" charset="2"/>
              </a:rPr>
              <a:t>°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540622"/>
              </p:ext>
            </p:extLst>
          </p:nvPr>
        </p:nvGraphicFramePr>
        <p:xfrm>
          <a:off x="5151555" y="341531"/>
          <a:ext cx="38957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3" imgW="799920" imgH="406080" progId="Equation.DSMT4">
                  <p:embed/>
                </p:oleObj>
              </mc:Choice>
              <mc:Fallback>
                <p:oleObj name="Equation" r:id="rId3" imgW="79992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555" y="341531"/>
                        <a:ext cx="38957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16700"/>
              </p:ext>
            </p:extLst>
          </p:nvPr>
        </p:nvGraphicFramePr>
        <p:xfrm>
          <a:off x="5372100" y="3406140"/>
          <a:ext cx="37719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Equation" r:id="rId5" imgW="774360" imgH="177480" progId="Equation.DSMT4">
                  <p:embed/>
                </p:oleObj>
              </mc:Choice>
              <mc:Fallback>
                <p:oleObj name="Equation" r:id="rId5" imgW="77436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406140"/>
                        <a:ext cx="37719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5051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3352800" y="2506665"/>
            <a:ext cx="2971800" cy="3276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4038600" y="3649663"/>
            <a:ext cx="4343400" cy="2979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191000" y="2201865"/>
            <a:ext cx="4191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43800" y="3497265"/>
            <a:ext cx="44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+mn-lt"/>
              </a:rPr>
              <a:t>x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latin typeface="+mn-lt"/>
              </a:rPr>
              <a:t>Ex. 5  Solve for x</a:t>
            </a:r>
            <a:r>
              <a:rPr lang="en-US" sz="3600" b="1" dirty="0" smtClean="0">
                <a:latin typeface="+mn-lt"/>
                <a:sym typeface="Symbol" pitchFamily="18" charset="2"/>
              </a:rPr>
              <a:t>.</a:t>
            </a:r>
            <a:endParaRPr lang="en-US" sz="3600" dirty="0" smtClean="0">
              <a:latin typeface="+mn-lt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rot="-4135735">
            <a:off x="2659857" y="3212199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>
                <a:latin typeface="+mn-lt"/>
              </a:rPr>
              <a:t>260</a:t>
            </a:r>
            <a:r>
              <a:rPr lang="en-US" sz="3600" b="1" dirty="0">
                <a:latin typeface="+mn-lt"/>
                <a:cs typeface="Times New Roman" pitchFamily="18" charset="0"/>
              </a:rPr>
              <a:t>°</a:t>
            </a:r>
            <a:endParaRPr lang="en-US" sz="3600" b="1" dirty="0">
              <a:latin typeface="+mn-lt"/>
            </a:endParaRP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0" y="4937125"/>
            <a:ext cx="3947160" cy="1235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b="1" dirty="0" smtClean="0">
                <a:latin typeface="+mn-lt"/>
              </a:rPr>
              <a:t>x </a:t>
            </a:r>
            <a:r>
              <a:rPr lang="en-US" sz="7500" b="1" dirty="0">
                <a:latin typeface="+mn-lt"/>
              </a:rPr>
              <a:t>= </a:t>
            </a:r>
            <a:r>
              <a:rPr lang="en-US" sz="7500" b="1" dirty="0" smtClean="0">
                <a:latin typeface="+mn-lt"/>
              </a:rPr>
              <a:t>80</a:t>
            </a:r>
            <a:r>
              <a:rPr lang="en-US" sz="7500" b="1" dirty="0">
                <a:latin typeface="+mn-lt"/>
                <a:sym typeface="MT Symbol" pitchFamily="82" charset="2"/>
              </a:rPr>
              <a:t>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914400"/>
            <a:ext cx="3246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+mj-lt"/>
              </a:rPr>
              <a:t>360 – 260  </a:t>
            </a:r>
            <a:endParaRPr lang="en-US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3497265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+mj-lt"/>
              </a:rPr>
              <a:t>100</a:t>
            </a:r>
            <a:endParaRPr lang="en-US" sz="4800" b="1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143677"/>
              </p:ext>
            </p:extLst>
          </p:nvPr>
        </p:nvGraphicFramePr>
        <p:xfrm>
          <a:off x="-26988" y="1725613"/>
          <a:ext cx="3756026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3" imgW="952200" imgH="406080" progId="Equation.DSMT4">
                  <p:embed/>
                </p:oleObj>
              </mc:Choice>
              <mc:Fallback>
                <p:oleObj name="Equation" r:id="rId3" imgW="9522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6988" y="1725613"/>
                        <a:ext cx="3756026" cy="160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3452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8" grpId="0" animBg="1" autoUpdateAnimBg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143000"/>
          </a:xfrm>
          <a:solidFill>
            <a:srgbClr val="FFFF00"/>
          </a:solidFill>
        </p:spPr>
        <p:txBody>
          <a:bodyPr/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Tune: If You’re Happy and You Know It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/>
          <a:lstStyle/>
          <a:p>
            <a:r>
              <a:rPr lang="en-US" sz="4000" dirty="0" smtClean="0"/>
              <a:t>If the vertex is </a:t>
            </a:r>
            <a:r>
              <a:rPr lang="en-US" sz="4000" b="1" dirty="0" smtClean="0"/>
              <a:t>ON</a:t>
            </a:r>
            <a:r>
              <a:rPr lang="en-US" sz="4000" dirty="0" smtClean="0"/>
              <a:t> the circle </a:t>
            </a:r>
            <a:r>
              <a:rPr lang="en-US" sz="4000" b="1" dirty="0" smtClean="0">
                <a:solidFill>
                  <a:srgbClr val="FF33CC"/>
                </a:solidFill>
              </a:rPr>
              <a:t>half</a:t>
            </a:r>
            <a:r>
              <a:rPr lang="en-US" sz="4000" dirty="0" smtClean="0">
                <a:solidFill>
                  <a:srgbClr val="FF33CC"/>
                </a:solidFill>
              </a:rPr>
              <a:t> </a:t>
            </a:r>
            <a:r>
              <a:rPr lang="en-US" sz="4000" b="1" dirty="0" smtClean="0">
                <a:solidFill>
                  <a:srgbClr val="FF33CC"/>
                </a:solidFill>
              </a:rPr>
              <a:t>the arc</a:t>
            </a:r>
            <a:r>
              <a:rPr lang="en-US" sz="4000" dirty="0" smtClean="0"/>
              <a:t>. </a:t>
            </a:r>
            <a:r>
              <a:rPr lang="en-US" sz="2400" b="1" dirty="0" smtClean="0"/>
              <a:t>&lt;clap, clap&gt;</a:t>
            </a:r>
          </a:p>
          <a:p>
            <a:r>
              <a:rPr lang="en-US" sz="4000" dirty="0" smtClean="0"/>
              <a:t>If the vertex is </a:t>
            </a:r>
            <a:r>
              <a:rPr lang="en-US" sz="4000" b="1" dirty="0" smtClean="0"/>
              <a:t>IN</a:t>
            </a:r>
            <a:r>
              <a:rPr lang="en-US" sz="4000" dirty="0" smtClean="0"/>
              <a:t> the circle </a:t>
            </a:r>
            <a:r>
              <a:rPr lang="en-US" sz="4000" b="1" dirty="0" smtClean="0">
                <a:solidFill>
                  <a:srgbClr val="FF33CC"/>
                </a:solidFill>
              </a:rPr>
              <a:t>half the </a:t>
            </a:r>
            <a:r>
              <a:rPr lang="en-US" sz="4000" b="1" dirty="0" smtClean="0">
                <a:solidFill>
                  <a:srgbClr val="0033CC"/>
                </a:solidFill>
              </a:rPr>
              <a:t>sum</a:t>
            </a:r>
            <a:r>
              <a:rPr lang="en-US" sz="4000" dirty="0" smtClean="0"/>
              <a:t>. </a:t>
            </a:r>
            <a:r>
              <a:rPr lang="en-US" sz="2000" b="1" dirty="0"/>
              <a:t>&lt;clap, clap</a:t>
            </a:r>
            <a:r>
              <a:rPr lang="en-US" sz="2000" b="1" dirty="0" smtClean="0"/>
              <a:t>&gt;</a:t>
            </a:r>
            <a:endParaRPr lang="en-US" sz="2000" dirty="0" smtClean="0"/>
          </a:p>
          <a:p>
            <a:r>
              <a:rPr lang="en-US" sz="4000" dirty="0" smtClean="0"/>
              <a:t>But if the vertex is </a:t>
            </a:r>
            <a:r>
              <a:rPr lang="en-US" sz="4000" b="1" dirty="0" err="1" smtClean="0"/>
              <a:t>OUTside</a:t>
            </a:r>
            <a:r>
              <a:rPr lang="en-US" sz="4000" dirty="0" smtClean="0"/>
              <a:t>, then you’re in for a ride, cause it’s </a:t>
            </a:r>
            <a:r>
              <a:rPr lang="en-US" sz="4000" b="1" dirty="0" smtClean="0">
                <a:solidFill>
                  <a:srgbClr val="FF33CC"/>
                </a:solidFill>
              </a:rPr>
              <a:t>half of the </a:t>
            </a:r>
            <a:r>
              <a:rPr lang="en-US" sz="4000" b="1" dirty="0" smtClean="0">
                <a:solidFill>
                  <a:srgbClr val="FF0000"/>
                </a:solidFill>
              </a:rPr>
              <a:t>difference</a:t>
            </a:r>
            <a:r>
              <a:rPr lang="en-US" sz="4000" b="1" dirty="0" smtClean="0">
                <a:solidFill>
                  <a:srgbClr val="FF33CC"/>
                </a:solidFill>
              </a:rPr>
              <a:t> </a:t>
            </a:r>
            <a:r>
              <a:rPr lang="en-US" sz="4000" dirty="0" smtClean="0"/>
              <a:t>anyway. </a:t>
            </a:r>
            <a:r>
              <a:rPr lang="en-US" sz="2000" b="1" dirty="0"/>
              <a:t>&lt;clap, clap</a:t>
            </a:r>
            <a:r>
              <a:rPr lang="en-US" sz="2000" b="1" dirty="0" smtClean="0"/>
              <a:t>&gt;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341504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7526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8000" dirty="0" smtClean="0">
                <a:solidFill>
                  <a:schemeClr val="tx1"/>
                </a:solidFill>
              </a:rPr>
              <a:t>Classwork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4"/>
            <a:ext cx="7696200" cy="3883026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sz="6000" dirty="0" smtClean="0"/>
          </a:p>
          <a:p>
            <a:r>
              <a:rPr lang="en-US" sz="6000" dirty="0"/>
              <a:t>8</a:t>
            </a:r>
            <a:r>
              <a:rPr lang="en-US" sz="6000" dirty="0" smtClean="0"/>
              <a:t> problems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549008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6388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6600" dirty="0" smtClean="0"/>
              <a:t>HW: Mama </a:t>
            </a:r>
            <a:r>
              <a:rPr lang="en-US" sz="6600" dirty="0"/>
              <a:t>Lion </a:t>
            </a:r>
            <a:r>
              <a:rPr lang="en-US" sz="6600" dirty="0" smtClean="0"/>
              <a:t>Worksheet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16 problems</a:t>
            </a:r>
            <a:endParaRPr lang="en-US" sz="6600" dirty="0"/>
          </a:p>
        </p:txBody>
      </p:sp>
      <p:pic>
        <p:nvPicPr>
          <p:cNvPr id="46082" name="Picture 2" descr="C:\Users\cee13931\AppData\Local\Microsoft\Windows\Temporary Internet Files\Content.IE5\A9YX3DU9\MC9004406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832671" cy="184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0662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solidFill>
            <a:srgbClr val="FF33CC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72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EOC Practice</a:t>
            </a:r>
            <a:endParaRPr lang="en-US" sz="7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028" y="2133600"/>
            <a:ext cx="6251944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118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solidFill>
            <a:srgbClr val="FF33CC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72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HW</a:t>
            </a:r>
            <a:endParaRPr lang="en-US" sz="7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6541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solidFill>
            <a:srgbClr val="FF33CC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72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Check</a:t>
            </a:r>
            <a:endParaRPr lang="en-US" sz="7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96861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6670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Secant and Tangent Angles</a:t>
            </a:r>
            <a:endParaRPr lang="en-U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858000" cy="16764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4800" b="1" i="1" dirty="0" smtClean="0"/>
              <a:t>Vertex is </a:t>
            </a:r>
            <a:r>
              <a:rPr lang="en-US" sz="4800" b="1" i="1" dirty="0" smtClean="0">
                <a:solidFill>
                  <a:srgbClr val="00B050"/>
                </a:solidFill>
              </a:rPr>
              <a:t>INSIDE</a:t>
            </a:r>
            <a:r>
              <a:rPr lang="en-US" sz="4800" b="1" i="1" dirty="0" smtClean="0"/>
              <a:t> OR </a:t>
            </a:r>
            <a:r>
              <a:rPr lang="en-US" sz="4800" b="1" i="1" dirty="0" smtClean="0">
                <a:solidFill>
                  <a:srgbClr val="0033CC"/>
                </a:solidFill>
              </a:rPr>
              <a:t>OUTSIDE</a:t>
            </a:r>
            <a:r>
              <a:rPr lang="en-US" sz="4800" b="1" i="1" dirty="0" smtClean="0">
                <a:solidFill>
                  <a:srgbClr val="FF33CC"/>
                </a:solidFill>
              </a:rPr>
              <a:t> </a:t>
            </a:r>
            <a:r>
              <a:rPr lang="en-US" sz="4800" b="1" i="1" dirty="0" smtClean="0"/>
              <a:t>the circle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12980991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6764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Wheel of Formulas!!</a:t>
            </a:r>
            <a:endParaRPr lang="en-US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Picture 4" descr="C:\Users\cee13931\AppData\Local\Microsoft\Windows\Temporary Internet Files\Content.IE5\SBJKVDMX\MC9003554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55900"/>
            <a:ext cx="6103064" cy="418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0605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0" t="37734" r="32650" b="15066"/>
          <a:stretch/>
        </p:blipFill>
        <p:spPr bwMode="auto">
          <a:xfrm rot="10800000">
            <a:off x="2209801" y="1730890"/>
            <a:ext cx="4876799" cy="482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0890"/>
          </a:xfrm>
        </p:spPr>
        <p:txBody>
          <a:bodyPr/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Vertex is INSIDE the Circle </a:t>
            </a:r>
            <a:r>
              <a:rPr lang="en-US" sz="54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the Center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0" y="3733800"/>
            <a:ext cx="2133600" cy="2590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53200" y="3048000"/>
            <a:ext cx="2133600" cy="3581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58312"/>
              </p:ext>
            </p:extLst>
          </p:nvPr>
        </p:nvGraphicFramePr>
        <p:xfrm>
          <a:off x="990600" y="4565487"/>
          <a:ext cx="7457659" cy="21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Equation" r:id="rId4" imgW="1371600" imgH="393480" progId="Equation.DSMT4">
                  <p:embed/>
                </p:oleObj>
              </mc:Choice>
              <mc:Fallback>
                <p:oleObj name="Equation" r:id="rId4" imgW="1371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65487"/>
                        <a:ext cx="7457659" cy="2140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5333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dirty="0">
                <a:solidFill>
                  <a:schemeClr val="tx2"/>
                </a:solidFill>
                <a:latin typeface="+mj-lt"/>
              </a:rPr>
              <a:t>Ex.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</a:rPr>
              <a:t>1  </a:t>
            </a:r>
            <a:r>
              <a:rPr lang="en-US" sz="3600" b="1" dirty="0">
                <a:solidFill>
                  <a:schemeClr val="tx2"/>
                </a:solidFill>
                <a:latin typeface="+mj-lt"/>
              </a:rPr>
              <a:t>S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</a:rPr>
              <a:t>olve for x</a:t>
            </a:r>
            <a:endParaRPr lang="en-US" sz="3600" b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17975" y="1752600"/>
            <a:ext cx="3863753" cy="2971800"/>
            <a:chOff x="4117975" y="533400"/>
            <a:chExt cx="3863753" cy="2971800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auto">
            <a:xfrm>
              <a:off x="4724400" y="533400"/>
              <a:ext cx="2971800" cy="2971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>
                  <a:latin typeface="+mj-lt"/>
                </a:rPr>
                <a:t>   </a:t>
              </a:r>
              <a:endParaRPr lang="en-US" dirty="0">
                <a:latin typeface="+mj-lt"/>
              </a:endParaRPr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7537376" y="2165033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+mj-lt"/>
                </a:rPr>
                <a:t>X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5791200" y="1371600"/>
              <a:ext cx="7296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+mj-lt"/>
                  <a:sym typeface="MT Symbol" pitchFamily="82" charset="2"/>
                </a:rPr>
                <a:t>88</a:t>
              </a:r>
              <a:r>
                <a:rPr lang="en-US" sz="2800" dirty="0">
                  <a:latin typeface="+mj-lt"/>
                  <a:sym typeface="MT Symbol" pitchFamily="82" charset="2"/>
                </a:rPr>
                <a:t>°</a:t>
              </a: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5257800" y="838200"/>
              <a:ext cx="1524000" cy="2590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V="1">
              <a:off x="5029200" y="1066800"/>
              <a:ext cx="236220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4117975" y="1676400"/>
              <a:ext cx="7296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+mj-lt"/>
                </a:rPr>
                <a:t>84</a:t>
              </a:r>
              <a:r>
                <a:rPr lang="en-US" sz="2800" dirty="0">
                  <a:latin typeface="+mj-lt"/>
                  <a:sym typeface="MT Symbol" pitchFamily="82" charset="2"/>
                </a:rPr>
                <a:t>°</a:t>
              </a:r>
            </a:p>
          </p:txBody>
        </p:sp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04800" y="5105400"/>
            <a:ext cx="4451422" cy="1235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b="1" i="1" dirty="0" smtClean="0">
                <a:latin typeface="+mj-lt"/>
              </a:rPr>
              <a:t>x</a:t>
            </a:r>
            <a:r>
              <a:rPr lang="en-US" sz="7500" b="1" dirty="0" smtClean="0">
                <a:latin typeface="+mj-lt"/>
              </a:rPr>
              <a:t> </a:t>
            </a:r>
            <a:r>
              <a:rPr lang="en-US" sz="7500" b="1" dirty="0">
                <a:latin typeface="+mj-lt"/>
              </a:rPr>
              <a:t>= </a:t>
            </a:r>
            <a:r>
              <a:rPr lang="en-US" sz="7500" b="1" dirty="0" smtClean="0">
                <a:latin typeface="+mj-lt"/>
              </a:rPr>
              <a:t>100</a:t>
            </a:r>
            <a:r>
              <a:rPr lang="en-US" sz="7500" b="1" dirty="0">
                <a:latin typeface="+mj-lt"/>
                <a:sym typeface="MT Symbol" pitchFamily="82" charset="2"/>
              </a:rPr>
              <a:t>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14400"/>
            <a:ext cx="4131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+mj-lt"/>
              </a:rPr>
              <a:t>180 – 88 = 92 </a:t>
            </a:r>
            <a:endParaRPr lang="en-US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290280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+mj-lt"/>
              </a:rPr>
              <a:t>92</a:t>
            </a:r>
            <a:endParaRPr lang="en-US" sz="48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24400" y="3157210"/>
            <a:ext cx="533400" cy="43190"/>
          </a:xfrm>
          <a:prstGeom prst="straightConnector1">
            <a:avLst/>
          </a:prstGeom>
          <a:ln w="762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2" idx="3"/>
          </p:cNvCxnSpPr>
          <p:nvPr/>
        </p:nvCxnSpPr>
        <p:spPr>
          <a:xfrm>
            <a:off x="5979357" y="3318302"/>
            <a:ext cx="1558019" cy="327541"/>
          </a:xfrm>
          <a:prstGeom prst="straightConnector1">
            <a:avLst/>
          </a:prstGeom>
          <a:ln w="762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052307"/>
              </p:ext>
            </p:extLst>
          </p:nvPr>
        </p:nvGraphicFramePr>
        <p:xfrm>
          <a:off x="271462" y="1725618"/>
          <a:ext cx="3157537" cy="160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3" imgW="799920" imgH="406080" progId="Equation.DSMT4">
                  <p:embed/>
                </p:oleObj>
              </mc:Choice>
              <mc:Fallback>
                <p:oleObj name="Equation" r:id="rId3" imgW="7999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462" y="1725618"/>
                        <a:ext cx="3157537" cy="1604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836384"/>
              </p:ext>
            </p:extLst>
          </p:nvPr>
        </p:nvGraphicFramePr>
        <p:xfrm>
          <a:off x="185738" y="3668712"/>
          <a:ext cx="4691094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5" imgW="850680" imgH="177480" progId="Equation.DSMT4">
                  <p:embed/>
                </p:oleObj>
              </mc:Choice>
              <mc:Fallback>
                <p:oleObj name="Equation" r:id="rId5" imgW="85068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668712"/>
                        <a:ext cx="4691094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82471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dirty="0">
                <a:solidFill>
                  <a:schemeClr val="tx2"/>
                </a:solidFill>
                <a:latin typeface="+mn-lt"/>
              </a:rPr>
              <a:t>Ex. 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2  Solve for </a:t>
            </a:r>
            <a:r>
              <a:rPr lang="en-US" sz="3600" b="1" i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36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.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195600" name="Group 16"/>
          <p:cNvGrpSpPr>
            <a:grpSpLocks/>
          </p:cNvGrpSpPr>
          <p:nvPr/>
        </p:nvGrpSpPr>
        <p:grpSpPr bwMode="auto">
          <a:xfrm>
            <a:off x="4724400" y="1447800"/>
            <a:ext cx="5334000" cy="5181600"/>
            <a:chOff x="720" y="2544"/>
            <a:chExt cx="1819" cy="1806"/>
          </a:xfrm>
        </p:grpSpPr>
        <p:sp>
          <p:nvSpPr>
            <p:cNvPr id="16389" name="Oval 17"/>
            <p:cNvSpPr>
              <a:spLocks noChangeArrowheads="1"/>
            </p:cNvSpPr>
            <p:nvPr/>
          </p:nvSpPr>
          <p:spPr bwMode="auto">
            <a:xfrm>
              <a:off x="720" y="2754"/>
              <a:ext cx="1109" cy="1117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  <a:latin typeface="+mn-lt"/>
              </a:endParaRPr>
            </a:p>
          </p:txBody>
        </p:sp>
        <p:sp>
          <p:nvSpPr>
            <p:cNvPr id="16390" name="Line 18"/>
            <p:cNvSpPr>
              <a:spLocks noChangeShapeType="1"/>
            </p:cNvSpPr>
            <p:nvPr/>
          </p:nvSpPr>
          <p:spPr bwMode="auto">
            <a:xfrm>
              <a:off x="980" y="2846"/>
              <a:ext cx="739" cy="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391" name="Line 19"/>
            <p:cNvSpPr>
              <a:spLocks noChangeShapeType="1"/>
            </p:cNvSpPr>
            <p:nvPr/>
          </p:nvSpPr>
          <p:spPr bwMode="auto">
            <a:xfrm flipH="1">
              <a:off x="968" y="3187"/>
              <a:ext cx="840" cy="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392" name="Text Box 20"/>
            <p:cNvSpPr txBox="1">
              <a:spLocks noChangeArrowheads="1"/>
            </p:cNvSpPr>
            <p:nvPr/>
          </p:nvSpPr>
          <p:spPr bwMode="auto">
            <a:xfrm>
              <a:off x="1800" y="3294"/>
              <a:ext cx="739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 b="1">
                  <a:latin typeface="+mn-lt"/>
                  <a:sym typeface="Symbol" pitchFamily="18" charset="2"/>
                </a:rPr>
                <a:t>45</a:t>
              </a:r>
              <a:endParaRPr lang="en-US" sz="3600" b="1">
                <a:latin typeface="+mn-lt"/>
              </a:endParaRPr>
            </a:p>
          </p:txBody>
        </p:sp>
        <p:sp>
          <p:nvSpPr>
            <p:cNvPr id="16393" name="Text Box 21"/>
            <p:cNvSpPr txBox="1">
              <a:spLocks noChangeArrowheads="1"/>
            </p:cNvSpPr>
            <p:nvPr/>
          </p:nvSpPr>
          <p:spPr bwMode="auto">
            <a:xfrm>
              <a:off x="1248" y="2544"/>
              <a:ext cx="739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 b="1" dirty="0">
                  <a:latin typeface="+mn-lt"/>
                </a:rPr>
                <a:t>93</a:t>
              </a:r>
              <a:r>
                <a:rPr lang="en-US" sz="3600" b="1" dirty="0">
                  <a:latin typeface="+mn-lt"/>
                  <a:sym typeface="Symbol" pitchFamily="18" charset="2"/>
                </a:rPr>
                <a:t></a:t>
              </a:r>
              <a:endParaRPr lang="en-US" sz="3600" b="1" dirty="0">
                <a:latin typeface="+mn-lt"/>
              </a:endParaRPr>
            </a:p>
          </p:txBody>
        </p:sp>
        <p:sp>
          <p:nvSpPr>
            <p:cNvPr id="16394" name="Text Box 22"/>
            <p:cNvSpPr txBox="1">
              <a:spLocks noChangeArrowheads="1"/>
            </p:cNvSpPr>
            <p:nvPr/>
          </p:nvSpPr>
          <p:spPr bwMode="auto">
            <a:xfrm>
              <a:off x="1248" y="3283"/>
              <a:ext cx="73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 b="1" dirty="0">
                  <a:latin typeface="+mn-lt"/>
                </a:rPr>
                <a:t>x</a:t>
              </a:r>
              <a:r>
                <a:rPr lang="en-US" sz="3600" b="1" dirty="0">
                  <a:latin typeface="+mn-lt"/>
                  <a:cs typeface="Times New Roman" pitchFamily="18" charset="0"/>
                </a:rPr>
                <a:t>º</a:t>
              </a:r>
            </a:p>
          </p:txBody>
        </p:sp>
        <p:sp>
          <p:nvSpPr>
            <p:cNvPr id="16395" name="Text Box 23"/>
            <p:cNvSpPr txBox="1">
              <a:spLocks noChangeArrowheads="1"/>
            </p:cNvSpPr>
            <p:nvPr/>
          </p:nvSpPr>
          <p:spPr bwMode="auto">
            <a:xfrm>
              <a:off x="1107" y="3842"/>
              <a:ext cx="74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 b="1">
                  <a:latin typeface="+mn-lt"/>
                </a:rPr>
                <a:t>89</a:t>
              </a:r>
              <a:r>
                <a:rPr lang="en-US" sz="3600" b="1">
                  <a:latin typeface="+mn-lt"/>
                  <a:sym typeface="Symbol" pitchFamily="18" charset="2"/>
                </a:rPr>
                <a:t></a:t>
              </a:r>
              <a:endParaRPr lang="en-US" sz="3600" b="1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" y="4800600"/>
            <a:ext cx="2895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+mn-lt"/>
              </a:rPr>
              <a:t>x = 89 </a:t>
            </a:r>
            <a:endParaRPr lang="en-US" sz="72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914400"/>
            <a:ext cx="5532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+mj-lt"/>
              </a:rPr>
              <a:t>360 – 89 – 93 – 45  </a:t>
            </a:r>
            <a:endParaRPr lang="en-US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3152568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+mj-lt"/>
              </a:rPr>
              <a:t>133</a:t>
            </a:r>
            <a:endParaRPr lang="en-US" sz="48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7" idx="3"/>
          </p:cNvCxnSpPr>
          <p:nvPr/>
        </p:nvCxnSpPr>
        <p:spPr>
          <a:xfrm flipH="1" flipV="1">
            <a:off x="4876203" y="3568067"/>
            <a:ext cx="1351729" cy="379924"/>
          </a:xfrm>
          <a:prstGeom prst="straightConnector1">
            <a:avLst/>
          </a:prstGeom>
          <a:ln w="762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13732" y="3947991"/>
            <a:ext cx="1213373" cy="327541"/>
          </a:xfrm>
          <a:prstGeom prst="straightConnector1">
            <a:avLst/>
          </a:prstGeom>
          <a:ln w="762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183727"/>
              </p:ext>
            </p:extLst>
          </p:nvPr>
        </p:nvGraphicFramePr>
        <p:xfrm>
          <a:off x="147638" y="1725613"/>
          <a:ext cx="3406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3" imgW="863280" imgH="406080" progId="Equation.DSMT4">
                  <p:embed/>
                </p:oleObj>
              </mc:Choice>
              <mc:Fallback>
                <p:oleObj name="Equation" r:id="rId3" imgW="8632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8" y="1725613"/>
                        <a:ext cx="3406775" cy="160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140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234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Century Gothic</vt:lpstr>
      <vt:lpstr>MT Symbol</vt:lpstr>
      <vt:lpstr>Symbol</vt:lpstr>
      <vt:lpstr>Times New Roman</vt:lpstr>
      <vt:lpstr>Default Design</vt:lpstr>
      <vt:lpstr>iRespondGraphMaster</vt:lpstr>
      <vt:lpstr>1_Default Design</vt:lpstr>
      <vt:lpstr>Equation</vt:lpstr>
      <vt:lpstr>Warm Up</vt:lpstr>
      <vt:lpstr>EOC Practice</vt:lpstr>
      <vt:lpstr>Review HW</vt:lpstr>
      <vt:lpstr>Skills Check</vt:lpstr>
      <vt:lpstr>Secant and Tangent Angles</vt:lpstr>
      <vt:lpstr>Wheel of Formulas!!</vt:lpstr>
      <vt:lpstr>Vertex is INSIDE the Circle NOT at the Center</vt:lpstr>
      <vt:lpstr>PowerPoint Presentation</vt:lpstr>
      <vt:lpstr>PowerPoint Presentation</vt:lpstr>
      <vt:lpstr>Vertex is OUTside the Circle</vt:lpstr>
      <vt:lpstr>Ex. 3  Solve for x.</vt:lpstr>
      <vt:lpstr>Ex. 4  Solve for x.</vt:lpstr>
      <vt:lpstr>Ex. 5  Solve for x.</vt:lpstr>
      <vt:lpstr>Tune: If You’re Happy and You Know It</vt:lpstr>
      <vt:lpstr>Classwork</vt:lpstr>
      <vt:lpstr>HW: Mama Lion Worksheet   16 problems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Freeman;beth Smith</dc:creator>
  <cp:lastModifiedBy>Spencer Bernstein</cp:lastModifiedBy>
  <cp:revision>112</cp:revision>
  <cp:lastPrinted>2012-11-09T13:08:11Z</cp:lastPrinted>
  <dcterms:created xsi:type="dcterms:W3CDTF">2002-02-14T15:27:49Z</dcterms:created>
  <dcterms:modified xsi:type="dcterms:W3CDTF">2016-09-16T13:33:35Z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