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handoutMasterIdLst>
    <p:handoutMasterId r:id="rId28"/>
  </p:handoutMasterIdLst>
  <p:sldIdLst>
    <p:sldId id="312" r:id="rId4"/>
    <p:sldId id="287" r:id="rId5"/>
    <p:sldId id="311" r:id="rId6"/>
    <p:sldId id="276" r:id="rId7"/>
    <p:sldId id="263" r:id="rId8"/>
    <p:sldId id="296" r:id="rId9"/>
    <p:sldId id="290" r:id="rId10"/>
    <p:sldId id="291" r:id="rId11"/>
    <p:sldId id="279" r:id="rId12"/>
    <p:sldId id="281" r:id="rId13"/>
    <p:sldId id="282" r:id="rId14"/>
    <p:sldId id="292" r:id="rId15"/>
    <p:sldId id="308" r:id="rId16"/>
    <p:sldId id="313" r:id="rId17"/>
    <p:sldId id="314" r:id="rId18"/>
    <p:sldId id="297" r:id="rId19"/>
    <p:sldId id="298" r:id="rId20"/>
    <p:sldId id="299" r:id="rId21"/>
    <p:sldId id="301" r:id="rId22"/>
    <p:sldId id="302" r:id="rId23"/>
    <p:sldId id="303" r:id="rId24"/>
    <p:sldId id="304" r:id="rId25"/>
    <p:sldId id="310" r:id="rId26"/>
    <p:sldId id="293" r:id="rId2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663300"/>
    <a:srgbClr val="FF0000"/>
    <a:srgbClr val="996633"/>
    <a:srgbClr val="00CCFF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9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8684-64A2-4CFD-99FF-C085092C645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6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9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3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1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915E5-CC24-4248-8345-F856E518D1A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usatestprep.com/modules/otd_web_insert/otd_question.php?productid=3&amp;testid=128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png"/><Relationship Id="rId4" Type="http://schemas.openxmlformats.org/officeDocument/2006/relationships/image" Target="../media/image15.wmf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7.pn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438400" y="3195935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hlinkClick r:id="rId2"/>
              </a:rPr>
              <a:t>Question of the 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685800" y="827157"/>
            <a:ext cx="77724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rPr>
              <a:t>       EOC REVIEW		</a:t>
            </a:r>
            <a:endParaRPr lang="en-US" sz="1800" b="1" dirty="0">
              <a:solidFill>
                <a:schemeClr val="bg1">
                  <a:lumMod val="95000"/>
                </a:schemeClr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2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5240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8800" dirty="0" smtClean="0">
                <a:solidFill>
                  <a:schemeClr val="bg1"/>
                </a:solidFill>
                <a:latin typeface="Berlin Sans FB Demi" pitchFamily="34" charset="0"/>
              </a:rPr>
              <a:t>Arc Length</a:t>
            </a:r>
            <a:endParaRPr lang="en-US" sz="8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174552"/>
              </p:ext>
            </p:extLst>
          </p:nvPr>
        </p:nvGraphicFramePr>
        <p:xfrm>
          <a:off x="1990725" y="2362200"/>
          <a:ext cx="50673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name="Equation" r:id="rId3" imgW="1333440" imgH="406080" progId="Equation.DSMT4">
                  <p:embed/>
                </p:oleObj>
              </mc:Choice>
              <mc:Fallback>
                <p:oleObj name="Equation" r:id="rId3" imgW="13334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2362200"/>
                        <a:ext cx="50673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rot="5737259">
            <a:off x="5181600" y="129540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5.  Find the Arc Length</a:t>
            </a:r>
            <a:b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</a:b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Round to the nearest hundredths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209800"/>
            <a:ext cx="106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8m</a:t>
            </a:r>
            <a:endParaRPr lang="en-US" sz="3600" b="1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70</a:t>
            </a:r>
            <a:r>
              <a:rPr lang="en-US" sz="3600" b="1" dirty="0" smtClean="0">
                <a:latin typeface="+mj-lt"/>
                <a:cs typeface="Arial" pitchFamily="34" charset="0"/>
                <a:sym typeface="Symbol"/>
              </a:rPr>
              <a:t></a:t>
            </a:r>
            <a:endParaRPr lang="en-US" sz="3600" b="1" baseline="30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29814"/>
              </p:ext>
            </p:extLst>
          </p:nvPr>
        </p:nvGraphicFramePr>
        <p:xfrm>
          <a:off x="68734" y="5029200"/>
          <a:ext cx="7779866" cy="102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Equation" r:id="rId3" imgW="1549080" imgH="203040" progId="Equation.DSMT4">
                  <p:embed/>
                </p:oleObj>
              </mc:Choice>
              <mc:Fallback>
                <p:oleObj name="Equation" r:id="rId3" imgW="15490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4" y="5029200"/>
                        <a:ext cx="7779866" cy="10215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2860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459638"/>
              </p:ext>
            </p:extLst>
          </p:nvPr>
        </p:nvGraphicFramePr>
        <p:xfrm>
          <a:off x="1112838" y="1295400"/>
          <a:ext cx="2763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1" name="Equation" r:id="rId5" imgW="1333440" imgH="406080" progId="Equation.DSMT4">
                  <p:embed/>
                </p:oleObj>
              </mc:Choice>
              <mc:Fallback>
                <p:oleObj name="Equation" r:id="rId5" imgW="13334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295400"/>
                        <a:ext cx="2763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361594"/>
              </p:ext>
            </p:extLst>
          </p:nvPr>
        </p:nvGraphicFramePr>
        <p:xfrm>
          <a:off x="136525" y="2790825"/>
          <a:ext cx="4967288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2" name="Equation" r:id="rId7" imgW="1562040" imgH="457200" progId="Equation.DSMT4">
                  <p:embed/>
                </p:oleObj>
              </mc:Choice>
              <mc:Fallback>
                <p:oleObj name="Equation" r:id="rId7" imgW="15620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2790825"/>
                        <a:ext cx="4967288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Ex 6.  Find the exact Arc Length</a:t>
            </a:r>
            <a:r>
              <a:rPr lang="en-US" dirty="0">
                <a:solidFill>
                  <a:schemeClr val="accent2"/>
                </a:solidFill>
                <a:latin typeface="Berlin Sans FB Demi" pitchFamily="34" charset="0"/>
              </a:rPr>
              <a:t>.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678170"/>
              </p:ext>
            </p:extLst>
          </p:nvPr>
        </p:nvGraphicFramePr>
        <p:xfrm>
          <a:off x="108078" y="4693920"/>
          <a:ext cx="6865938" cy="1801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3" imgW="1549080" imgH="406080" progId="Equation.DSMT4">
                  <p:embed/>
                </p:oleObj>
              </mc:Choice>
              <mc:Fallback>
                <p:oleObj name="Equation" r:id="rId3" imgW="1549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78" y="4693920"/>
                        <a:ext cx="6865938" cy="18015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640939"/>
              </p:ext>
            </p:extLst>
          </p:nvPr>
        </p:nvGraphicFramePr>
        <p:xfrm>
          <a:off x="152400" y="2678113"/>
          <a:ext cx="5210175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Equation" r:id="rId6" imgW="1638000" imgH="457200" progId="Equation.DSMT4">
                  <p:embed/>
                </p:oleObj>
              </mc:Choice>
              <mc:Fallback>
                <p:oleObj name="Equation" r:id="rId6" imgW="16380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78113"/>
                        <a:ext cx="5210175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0" y="250715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454229"/>
              </p:ext>
            </p:extLst>
          </p:nvPr>
        </p:nvGraphicFramePr>
        <p:xfrm>
          <a:off x="1112838" y="1295400"/>
          <a:ext cx="2763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7" name="Equation" r:id="rId8" imgW="1333440" imgH="406080" progId="Equation.DSMT4">
                  <p:embed/>
                </p:oleObj>
              </mc:Choice>
              <mc:Fallback>
                <p:oleObj name="Equation" r:id="rId8" imgW="1333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295400"/>
                        <a:ext cx="2763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7.  What happens to the arc length if the radius were to be doubled?  Halved?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84491"/>
              </p:ext>
            </p:extLst>
          </p:nvPr>
        </p:nvGraphicFramePr>
        <p:xfrm>
          <a:off x="228600" y="2933700"/>
          <a:ext cx="4408487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4" name="Equation" r:id="rId3" imgW="1079280" imgH="812520" progId="Equation.DSMT4">
                  <p:embed/>
                </p:oleObj>
              </mc:Choice>
              <mc:Fallback>
                <p:oleObj name="Equation" r:id="rId3" imgW="10792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33700"/>
                        <a:ext cx="4408487" cy="3321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18448" y="250715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454229"/>
              </p:ext>
            </p:extLst>
          </p:nvPr>
        </p:nvGraphicFramePr>
        <p:xfrm>
          <a:off x="1112838" y="1295400"/>
          <a:ext cx="2763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5" name="Equation" r:id="rId6" imgW="1333440" imgH="406080" progId="Equation.DSMT4">
                  <p:embed/>
                </p:oleObj>
              </mc:Choice>
              <mc:Fallback>
                <p:oleObj name="Equation" r:id="rId6" imgW="1333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295400"/>
                        <a:ext cx="2763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2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8.  Find the perimeter of the region.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284233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156806"/>
              </p:ext>
            </p:extLst>
          </p:nvPr>
        </p:nvGraphicFramePr>
        <p:xfrm>
          <a:off x="2517345" y="4876800"/>
          <a:ext cx="40528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4" imgW="914400" imgH="177480" progId="Equation.DSMT4">
                  <p:embed/>
                </p:oleObj>
              </mc:Choice>
              <mc:Fallback>
                <p:oleObj name="Equation" r:id="rId4" imgW="9144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345" y="4876800"/>
                        <a:ext cx="40528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26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089" y="152400"/>
            <a:ext cx="89154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</a:t>
            </a:r>
            <a:r>
              <a:rPr lang="en-US" sz="3600" dirty="0">
                <a:solidFill>
                  <a:schemeClr val="accent2"/>
                </a:solidFill>
                <a:latin typeface="Berlin Sans FB Demi" pitchFamily="34" charset="0"/>
              </a:rPr>
              <a:t>9</a:t>
            </a: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.  How far does the skater go from the top of one ramp to the top of the other?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779190"/>
              </p:ext>
            </p:extLst>
          </p:nvPr>
        </p:nvGraphicFramePr>
        <p:xfrm>
          <a:off x="1336675" y="4876800"/>
          <a:ext cx="64166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Equation" r:id="rId3" imgW="1447560" imgH="177480" progId="Equation.DSMT4">
                  <p:embed/>
                </p:oleObj>
              </mc:Choice>
              <mc:Fallback>
                <p:oleObj name="Equation" r:id="rId3" imgW="1447560" imgH="177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876800"/>
                        <a:ext cx="64166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414" y="1981200"/>
            <a:ext cx="52387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2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Area of Circles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r>
              <a:rPr lang="en-US" sz="4000" dirty="0">
                <a:solidFill>
                  <a:srgbClr val="333399"/>
                </a:solidFill>
                <a:latin typeface="Berlin Sans FB Demi" pitchFamily="34" charset="0"/>
              </a:rPr>
              <a:t>The amount of space occupied.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533400" y="2286000"/>
            <a:ext cx="2895600" cy="2895600"/>
            <a:chOff x="2112" y="1473"/>
            <a:chExt cx="1824" cy="1824"/>
          </a:xfrm>
        </p:grpSpPr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2112" y="1473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3360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3024" y="2352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V="1">
              <a:off x="3024" y="2064"/>
              <a:ext cx="864" cy="2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962400" y="2362200"/>
            <a:ext cx="51816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 smtClean="0">
                <a:solidFill>
                  <a:prstClr val="white"/>
                </a:solidFill>
              </a:rPr>
              <a:t>A = </a:t>
            </a:r>
            <a:r>
              <a:rPr lang="en-US" sz="11500" b="1" dirty="0">
                <a:solidFill>
                  <a:prstClr val="white"/>
                </a:solidFill>
                <a:latin typeface="Symbol" pitchFamily="18" charset="2"/>
              </a:rPr>
              <a:t>p</a:t>
            </a:r>
            <a:r>
              <a:rPr lang="en-US" sz="11500" b="1" dirty="0">
                <a:solidFill>
                  <a:prstClr val="white"/>
                </a:solidFill>
                <a:latin typeface="Times New Roman (PCL6)" pitchFamily="18" charset="0"/>
              </a:rPr>
              <a:t>r</a:t>
            </a:r>
            <a:r>
              <a:rPr lang="en-US" sz="11500" b="1" baseline="30000" dirty="0">
                <a:solidFill>
                  <a:prstClr val="white"/>
                </a:solidFill>
                <a:latin typeface="Times New Roman (PCL6)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9024" y="32766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23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Find the 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>EXACT area.</a:t>
            </a:r>
            <a:endParaRPr lang="en-US" sz="5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462285"/>
              </p:ext>
            </p:extLst>
          </p:nvPr>
        </p:nvGraphicFramePr>
        <p:xfrm>
          <a:off x="4572000" y="2362200"/>
          <a:ext cx="4419600" cy="105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1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4419600" cy="10554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586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4800" b="1" dirty="0">
                <a:solidFill>
                  <a:prstClr val="black"/>
                </a:solidFill>
              </a:rPr>
              <a:t>9</a:t>
            </a:r>
            <a:r>
              <a:rPr lang="en-US" sz="4800" b="1" dirty="0" smtClean="0">
                <a:solidFill>
                  <a:prstClr val="black"/>
                </a:solidFill>
              </a:rPr>
              <a:t>.  </a:t>
            </a:r>
            <a:r>
              <a:rPr lang="en-US" sz="4800" b="1" dirty="0" smtClean="0">
                <a:solidFill>
                  <a:prstClr val="black"/>
                </a:solidFill>
              </a:rPr>
              <a:t>r = 29 feet</a:t>
            </a:r>
          </a:p>
          <a:p>
            <a:pPr marL="742950" indent="-742950" algn="l">
              <a:buFontTx/>
              <a:buAutoNum type="arabicPeriod"/>
            </a:pPr>
            <a:endParaRPr lang="en-US" sz="4800" b="1" dirty="0" smtClean="0">
              <a:solidFill>
                <a:prstClr val="black"/>
              </a:solidFill>
            </a:endParaRPr>
          </a:p>
          <a:p>
            <a:pPr marL="742950" indent="-742950" algn="l">
              <a:buFontTx/>
              <a:buAutoNum type="arabicPeriod"/>
            </a:pPr>
            <a:endParaRPr lang="en-US" sz="4800" b="1" dirty="0">
              <a:solidFill>
                <a:prstClr val="black"/>
              </a:solidFill>
            </a:endParaRPr>
          </a:p>
          <a:p>
            <a:pPr algn="l"/>
            <a:r>
              <a:rPr lang="en-US" sz="4800" b="1" dirty="0" smtClean="0">
                <a:solidFill>
                  <a:prstClr val="black"/>
                </a:solidFill>
              </a:rPr>
              <a:t>10.  </a:t>
            </a:r>
            <a:r>
              <a:rPr lang="en-US" sz="4800" b="1" dirty="0" smtClean="0">
                <a:solidFill>
                  <a:prstClr val="black"/>
                </a:solidFill>
              </a:rPr>
              <a:t>d = 44 miles</a:t>
            </a:r>
            <a:endParaRPr lang="en-US" sz="4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407940"/>
              </p:ext>
            </p:extLst>
          </p:nvPr>
        </p:nvGraphicFramePr>
        <p:xfrm>
          <a:off x="4572000" y="5715000"/>
          <a:ext cx="4572000" cy="97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2" name="Equation" r:id="rId5" imgW="952200" imgH="203040" progId="Equation.DSMT4">
                  <p:embed/>
                </p:oleObj>
              </mc:Choice>
              <mc:Fallback>
                <p:oleObj name="Equation" r:id="rId5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15000"/>
                        <a:ext cx="4572000" cy="975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55468"/>
              </p:ext>
            </p:extLst>
          </p:nvPr>
        </p:nvGraphicFramePr>
        <p:xfrm>
          <a:off x="4572000" y="1295400"/>
          <a:ext cx="35052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3" name="Equation" r:id="rId7" imgW="787320" imgH="291960" progId="Equation.DSMT4">
                  <p:embed/>
                </p:oleObj>
              </mc:Choice>
              <mc:Fallback>
                <p:oleObj name="Equation" r:id="rId7" imgW="78732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350520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30174"/>
              </p:ext>
            </p:extLst>
          </p:nvPr>
        </p:nvGraphicFramePr>
        <p:xfrm>
          <a:off x="4916488" y="3690938"/>
          <a:ext cx="3732212" cy="215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4" name="Equation" r:id="rId9" imgW="838080" imgH="482400" progId="Equation.DSMT4">
                  <p:embed/>
                </p:oleObj>
              </mc:Choice>
              <mc:Fallback>
                <p:oleObj name="Equation" r:id="rId9" imgW="83808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3690938"/>
                        <a:ext cx="3732212" cy="215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46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11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and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12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Find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the area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.  Round to the nearest tenths.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971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4209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349E"/>
                </a:solidFill>
                <a:latin typeface="Century Gothic"/>
              </a:rPr>
              <a:t>7.6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349E"/>
                </a:solidFill>
                <a:latin typeface="Century Gothic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349E"/>
              </a:solidFill>
              <a:latin typeface="Century Gothic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3622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20151859">
            <a:off x="6019800" y="21336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349E"/>
                </a:solidFill>
                <a:latin typeface="Century Gothic"/>
              </a:rPr>
              <a:t>53 cm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489567"/>
              </p:ext>
            </p:extLst>
          </p:nvPr>
        </p:nvGraphicFramePr>
        <p:xfrm>
          <a:off x="7937" y="5562600"/>
          <a:ext cx="4183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4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" y="5562600"/>
                        <a:ext cx="41830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486134"/>
              </p:ext>
            </p:extLst>
          </p:nvPr>
        </p:nvGraphicFramePr>
        <p:xfrm>
          <a:off x="5281148" y="5638800"/>
          <a:ext cx="3862852" cy="69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5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148" y="5638800"/>
                        <a:ext cx="3862852" cy="6936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7163"/>
              </p:ext>
            </p:extLst>
          </p:nvPr>
        </p:nvGraphicFramePr>
        <p:xfrm>
          <a:off x="68263" y="4114800"/>
          <a:ext cx="36734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6" name="Equation" r:id="rId7" imgW="825480" imgH="291960" progId="Equation.DSMT4">
                  <p:embed/>
                </p:oleObj>
              </mc:Choice>
              <mc:Fallback>
                <p:oleObj name="Equation" r:id="rId7" imgW="82548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4114800"/>
                        <a:ext cx="3673475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08665"/>
              </p:ext>
            </p:extLst>
          </p:nvPr>
        </p:nvGraphicFramePr>
        <p:xfrm>
          <a:off x="5947277" y="3901440"/>
          <a:ext cx="2855912" cy="164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9" imgW="838080" imgH="482400" progId="Equation.DSMT4">
                  <p:embed/>
                </p:oleObj>
              </mc:Choice>
              <mc:Fallback>
                <p:oleObj name="Equation" r:id="rId9" imgW="83808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277" y="3901440"/>
                        <a:ext cx="2855912" cy="1646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631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11430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the region bounded by two radii of the circle and their intercepted arc.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971800" y="2514600"/>
            <a:ext cx="2895600" cy="2895600"/>
            <a:chOff x="1872" y="1584"/>
            <a:chExt cx="1824" cy="1824"/>
          </a:xfrm>
        </p:grpSpPr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1872" y="1584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2784" y="2463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784" y="2463"/>
              <a:ext cx="864" cy="369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V="1">
              <a:off x="2784" y="1584"/>
              <a:ext cx="192" cy="86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 rot="-6491615">
              <a:off x="2536" y="2017"/>
              <a:ext cx="1152" cy="672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 rot="12322591">
              <a:off x="2782" y="1634"/>
              <a:ext cx="432" cy="861"/>
            </a:xfrm>
            <a:prstGeom prst="triangle">
              <a:avLst>
                <a:gd name="adj" fmla="val 55199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3264" y="1728"/>
              <a:ext cx="384" cy="1104"/>
            </a:xfrm>
            <a:custGeom>
              <a:avLst/>
              <a:gdLst/>
              <a:ahLst/>
              <a:cxnLst>
                <a:cxn ang="0">
                  <a:pos x="48" y="48"/>
                </a:cxn>
                <a:cxn ang="0">
                  <a:pos x="240" y="192"/>
                </a:cxn>
                <a:cxn ang="0">
                  <a:pos x="384" y="624"/>
                </a:cxn>
                <a:cxn ang="0">
                  <a:pos x="384" y="1056"/>
                </a:cxn>
                <a:cxn ang="0">
                  <a:pos x="336" y="1104"/>
                </a:cxn>
                <a:cxn ang="0">
                  <a:pos x="0" y="0"/>
                </a:cxn>
                <a:cxn ang="0">
                  <a:pos x="48" y="48"/>
                </a:cxn>
              </a:cxnLst>
              <a:rect l="0" t="0" r="r" b="b"/>
              <a:pathLst>
                <a:path w="384" h="1104">
                  <a:moveTo>
                    <a:pt x="48" y="48"/>
                  </a:moveTo>
                  <a:lnTo>
                    <a:pt x="240" y="192"/>
                  </a:lnTo>
                  <a:lnTo>
                    <a:pt x="384" y="624"/>
                  </a:lnTo>
                  <a:lnTo>
                    <a:pt x="384" y="1056"/>
                  </a:lnTo>
                  <a:lnTo>
                    <a:pt x="336" y="1104"/>
                  </a:ln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3504" y="1968"/>
              <a:ext cx="19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768"/>
                </a:cxn>
                <a:cxn ang="0">
                  <a:pos x="192" y="624"/>
                </a:cxn>
                <a:cxn ang="0">
                  <a:pos x="192" y="528"/>
                </a:cxn>
                <a:cxn ang="0">
                  <a:pos x="192" y="432"/>
                </a:cxn>
                <a:cxn ang="0">
                  <a:pos x="192" y="336"/>
                </a:cxn>
                <a:cxn ang="0">
                  <a:pos x="144" y="240"/>
                </a:cxn>
                <a:cxn ang="0">
                  <a:pos x="96" y="144"/>
                </a:cxn>
                <a:cxn ang="0">
                  <a:pos x="48" y="48"/>
                </a:cxn>
                <a:cxn ang="0">
                  <a:pos x="0" y="0"/>
                </a:cxn>
              </a:cxnLst>
              <a:rect l="0" t="0" r="r" b="b"/>
              <a:pathLst>
                <a:path w="192" h="768">
                  <a:moveTo>
                    <a:pt x="0" y="0"/>
                  </a:moveTo>
                  <a:lnTo>
                    <a:pt x="144" y="768"/>
                  </a:lnTo>
                  <a:lnTo>
                    <a:pt x="192" y="624"/>
                  </a:lnTo>
                  <a:lnTo>
                    <a:pt x="192" y="528"/>
                  </a:lnTo>
                  <a:lnTo>
                    <a:pt x="192" y="432"/>
                  </a:lnTo>
                  <a:lnTo>
                    <a:pt x="192" y="336"/>
                  </a:lnTo>
                  <a:lnTo>
                    <a:pt x="144" y="240"/>
                  </a:lnTo>
                  <a:lnTo>
                    <a:pt x="96" y="144"/>
                  </a:ln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3" name="SMARTInkAnnotation20"/>
          <p:cNvSpPr/>
          <p:nvPr/>
        </p:nvSpPr>
        <p:spPr>
          <a:xfrm>
            <a:off x="4354833" y="3840492"/>
            <a:ext cx="91437" cy="114246"/>
          </a:xfrm>
          <a:custGeom>
            <a:avLst/>
            <a:gdLst/>
            <a:ahLst/>
            <a:cxnLst/>
            <a:rect l="0" t="0" r="0" b="0"/>
            <a:pathLst>
              <a:path w="91437" h="114246">
                <a:moveTo>
                  <a:pt x="80006" y="45708"/>
                </a:moveTo>
                <a:lnTo>
                  <a:pt x="80006" y="28251"/>
                </a:lnTo>
                <a:lnTo>
                  <a:pt x="78737" y="26450"/>
                </a:lnTo>
                <a:lnTo>
                  <a:pt x="76619" y="25249"/>
                </a:lnTo>
                <a:lnTo>
                  <a:pt x="70165" y="23322"/>
                </a:lnTo>
                <a:lnTo>
                  <a:pt x="68366" y="21894"/>
                </a:lnTo>
                <a:lnTo>
                  <a:pt x="65896" y="19671"/>
                </a:lnTo>
                <a:lnTo>
                  <a:pt x="57658" y="11901"/>
                </a:lnTo>
                <a:lnTo>
                  <a:pt x="56217" y="11739"/>
                </a:lnTo>
                <a:lnTo>
                  <a:pt x="53987" y="11632"/>
                </a:lnTo>
                <a:lnTo>
                  <a:pt x="45860" y="11421"/>
                </a:lnTo>
                <a:lnTo>
                  <a:pt x="39691" y="11419"/>
                </a:lnTo>
                <a:lnTo>
                  <a:pt x="37890" y="12688"/>
                </a:lnTo>
                <a:lnTo>
                  <a:pt x="36688" y="14804"/>
                </a:lnTo>
                <a:lnTo>
                  <a:pt x="35888" y="17486"/>
                </a:lnTo>
                <a:lnTo>
                  <a:pt x="34084" y="20543"/>
                </a:lnTo>
                <a:lnTo>
                  <a:pt x="31612" y="23851"/>
                </a:lnTo>
                <a:lnTo>
                  <a:pt x="28693" y="27326"/>
                </a:lnTo>
                <a:lnTo>
                  <a:pt x="26748" y="30913"/>
                </a:lnTo>
                <a:lnTo>
                  <a:pt x="25451" y="34575"/>
                </a:lnTo>
                <a:lnTo>
                  <a:pt x="23369" y="43508"/>
                </a:lnTo>
                <a:lnTo>
                  <a:pt x="23198" y="45511"/>
                </a:lnTo>
                <a:lnTo>
                  <a:pt x="23085" y="48117"/>
                </a:lnTo>
                <a:lnTo>
                  <a:pt x="22957" y="54398"/>
                </a:lnTo>
                <a:lnTo>
                  <a:pt x="22861" y="74008"/>
                </a:lnTo>
                <a:lnTo>
                  <a:pt x="24129" y="76004"/>
                </a:lnTo>
                <a:lnTo>
                  <a:pt x="26244" y="77336"/>
                </a:lnTo>
                <a:lnTo>
                  <a:pt x="32698" y="79471"/>
                </a:lnTo>
                <a:lnTo>
                  <a:pt x="34497" y="79647"/>
                </a:lnTo>
                <a:lnTo>
                  <a:pt x="36967" y="79764"/>
                </a:lnTo>
                <a:lnTo>
                  <a:pt x="43988" y="79952"/>
                </a:lnTo>
                <a:lnTo>
                  <a:pt x="66472" y="79996"/>
                </a:lnTo>
                <a:lnTo>
                  <a:pt x="68443" y="78727"/>
                </a:lnTo>
                <a:lnTo>
                  <a:pt x="71028" y="76611"/>
                </a:lnTo>
                <a:lnTo>
                  <a:pt x="78233" y="70156"/>
                </a:lnTo>
                <a:lnTo>
                  <a:pt x="89692" y="58866"/>
                </a:lnTo>
                <a:lnTo>
                  <a:pt x="90273" y="57020"/>
                </a:lnTo>
                <a:lnTo>
                  <a:pt x="90661" y="54519"/>
                </a:lnTo>
                <a:lnTo>
                  <a:pt x="90919" y="51582"/>
                </a:lnTo>
                <a:lnTo>
                  <a:pt x="91092" y="48353"/>
                </a:lnTo>
                <a:lnTo>
                  <a:pt x="91283" y="41380"/>
                </a:lnTo>
                <a:lnTo>
                  <a:pt x="91433" y="13662"/>
                </a:lnTo>
                <a:lnTo>
                  <a:pt x="90164" y="12913"/>
                </a:lnTo>
                <a:lnTo>
                  <a:pt x="88048" y="12415"/>
                </a:lnTo>
                <a:lnTo>
                  <a:pt x="85367" y="12082"/>
                </a:lnTo>
                <a:lnTo>
                  <a:pt x="83580" y="10591"/>
                </a:lnTo>
                <a:lnTo>
                  <a:pt x="82389" y="8326"/>
                </a:lnTo>
                <a:lnTo>
                  <a:pt x="81595" y="5547"/>
                </a:lnTo>
                <a:lnTo>
                  <a:pt x="79795" y="3694"/>
                </a:lnTo>
                <a:lnTo>
                  <a:pt x="77326" y="2459"/>
                </a:lnTo>
                <a:lnTo>
                  <a:pt x="70305" y="475"/>
                </a:lnTo>
                <a:lnTo>
                  <a:pt x="68459" y="313"/>
                </a:lnTo>
                <a:lnTo>
                  <a:pt x="65958" y="204"/>
                </a:lnTo>
                <a:lnTo>
                  <a:pt x="59792" y="84"/>
                </a:lnTo>
                <a:lnTo>
                  <a:pt x="47821" y="0"/>
                </a:lnTo>
                <a:lnTo>
                  <a:pt x="45849" y="1266"/>
                </a:lnTo>
                <a:lnTo>
                  <a:pt x="43265" y="3380"/>
                </a:lnTo>
                <a:lnTo>
                  <a:pt x="36060" y="9830"/>
                </a:lnTo>
                <a:lnTo>
                  <a:pt x="24601" y="21119"/>
                </a:lnTo>
                <a:lnTo>
                  <a:pt x="24019" y="22965"/>
                </a:lnTo>
                <a:lnTo>
                  <a:pt x="23631" y="25466"/>
                </a:lnTo>
                <a:lnTo>
                  <a:pt x="23010" y="32537"/>
                </a:lnTo>
                <a:lnTo>
                  <a:pt x="22924" y="36891"/>
                </a:lnTo>
                <a:lnTo>
                  <a:pt x="22857" y="66355"/>
                </a:lnTo>
                <a:lnTo>
                  <a:pt x="24127" y="68363"/>
                </a:lnTo>
                <a:lnTo>
                  <a:pt x="26244" y="70971"/>
                </a:lnTo>
                <a:lnTo>
                  <a:pt x="32697" y="78214"/>
                </a:lnTo>
                <a:lnTo>
                  <a:pt x="43988" y="89682"/>
                </a:lnTo>
                <a:lnTo>
                  <a:pt x="45834" y="90264"/>
                </a:lnTo>
                <a:lnTo>
                  <a:pt x="48335" y="90652"/>
                </a:lnTo>
                <a:lnTo>
                  <a:pt x="55405" y="91274"/>
                </a:lnTo>
                <a:lnTo>
                  <a:pt x="59759" y="91359"/>
                </a:lnTo>
                <a:lnTo>
                  <a:pt x="72902" y="91414"/>
                </a:lnTo>
                <a:lnTo>
                  <a:pt x="75270" y="90148"/>
                </a:lnTo>
                <a:lnTo>
                  <a:pt x="76849" y="88035"/>
                </a:lnTo>
                <a:lnTo>
                  <a:pt x="77901" y="85355"/>
                </a:lnTo>
                <a:lnTo>
                  <a:pt x="79873" y="82300"/>
                </a:lnTo>
                <a:lnTo>
                  <a:pt x="82457" y="78992"/>
                </a:lnTo>
                <a:lnTo>
                  <a:pt x="89663" y="70627"/>
                </a:lnTo>
                <a:lnTo>
                  <a:pt x="90254" y="68670"/>
                </a:lnTo>
                <a:lnTo>
                  <a:pt x="90648" y="66096"/>
                </a:lnTo>
                <a:lnTo>
                  <a:pt x="91280" y="58907"/>
                </a:lnTo>
                <a:lnTo>
                  <a:pt x="91333" y="57047"/>
                </a:lnTo>
                <a:lnTo>
                  <a:pt x="91422" y="41384"/>
                </a:lnTo>
                <a:lnTo>
                  <a:pt x="90157" y="39015"/>
                </a:lnTo>
                <a:lnTo>
                  <a:pt x="88043" y="37436"/>
                </a:lnTo>
                <a:lnTo>
                  <a:pt x="85364" y="36383"/>
                </a:lnTo>
                <a:lnTo>
                  <a:pt x="83579" y="34411"/>
                </a:lnTo>
                <a:lnTo>
                  <a:pt x="82388" y="31826"/>
                </a:lnTo>
                <a:lnTo>
                  <a:pt x="80477" y="24621"/>
                </a:lnTo>
                <a:lnTo>
                  <a:pt x="79050" y="22760"/>
                </a:lnTo>
                <a:lnTo>
                  <a:pt x="76829" y="20249"/>
                </a:lnTo>
                <a:lnTo>
                  <a:pt x="74078" y="17305"/>
                </a:lnTo>
                <a:lnTo>
                  <a:pt x="70974" y="15343"/>
                </a:lnTo>
                <a:lnTo>
                  <a:pt x="67635" y="14034"/>
                </a:lnTo>
                <a:lnTo>
                  <a:pt x="64138" y="13162"/>
                </a:lnTo>
                <a:lnTo>
                  <a:pt x="60538" y="12580"/>
                </a:lnTo>
                <a:lnTo>
                  <a:pt x="56867" y="12193"/>
                </a:lnTo>
                <a:lnTo>
                  <a:pt x="47919" y="11570"/>
                </a:lnTo>
                <a:lnTo>
                  <a:pt x="43309" y="11486"/>
                </a:lnTo>
                <a:lnTo>
                  <a:pt x="30000" y="11431"/>
                </a:lnTo>
                <a:lnTo>
                  <a:pt x="27619" y="12697"/>
                </a:lnTo>
                <a:lnTo>
                  <a:pt x="26031" y="14810"/>
                </a:lnTo>
                <a:lnTo>
                  <a:pt x="23483" y="21260"/>
                </a:lnTo>
                <a:lnTo>
                  <a:pt x="23275" y="23059"/>
                </a:lnTo>
                <a:lnTo>
                  <a:pt x="23135" y="25528"/>
                </a:lnTo>
                <a:lnTo>
                  <a:pt x="23043" y="28445"/>
                </a:lnTo>
                <a:lnTo>
                  <a:pt x="21710" y="30389"/>
                </a:lnTo>
                <a:lnTo>
                  <a:pt x="19552" y="31685"/>
                </a:lnTo>
                <a:lnTo>
                  <a:pt x="16844" y="32549"/>
                </a:lnTo>
                <a:lnTo>
                  <a:pt x="15038" y="34395"/>
                </a:lnTo>
                <a:lnTo>
                  <a:pt x="13834" y="36896"/>
                </a:lnTo>
                <a:lnTo>
                  <a:pt x="13031" y="39833"/>
                </a:lnTo>
                <a:lnTo>
                  <a:pt x="12497" y="43062"/>
                </a:lnTo>
                <a:lnTo>
                  <a:pt x="12140" y="46483"/>
                </a:lnTo>
                <a:lnTo>
                  <a:pt x="11567" y="55033"/>
                </a:lnTo>
                <a:lnTo>
                  <a:pt x="11489" y="59589"/>
                </a:lnTo>
                <a:lnTo>
                  <a:pt x="11469" y="62582"/>
                </a:lnTo>
                <a:lnTo>
                  <a:pt x="12724" y="64577"/>
                </a:lnTo>
                <a:lnTo>
                  <a:pt x="14832" y="65907"/>
                </a:lnTo>
                <a:lnTo>
                  <a:pt x="17506" y="66794"/>
                </a:lnTo>
                <a:lnTo>
                  <a:pt x="19289" y="68655"/>
                </a:lnTo>
                <a:lnTo>
                  <a:pt x="20479" y="71166"/>
                </a:lnTo>
                <a:lnTo>
                  <a:pt x="22387" y="78253"/>
                </a:lnTo>
                <a:lnTo>
                  <a:pt x="23813" y="80105"/>
                </a:lnTo>
                <a:lnTo>
                  <a:pt x="26034" y="82609"/>
                </a:lnTo>
                <a:lnTo>
                  <a:pt x="32656" y="89685"/>
                </a:lnTo>
                <a:lnTo>
                  <a:pt x="34469" y="90266"/>
                </a:lnTo>
                <a:lnTo>
                  <a:pt x="36948" y="90653"/>
                </a:lnTo>
                <a:lnTo>
                  <a:pt x="39871" y="90911"/>
                </a:lnTo>
                <a:lnTo>
                  <a:pt x="43090" y="91083"/>
                </a:lnTo>
                <a:lnTo>
                  <a:pt x="50052" y="91274"/>
                </a:lnTo>
                <a:lnTo>
                  <a:pt x="52416" y="92596"/>
                </a:lnTo>
                <a:lnTo>
                  <a:pt x="53993" y="94746"/>
                </a:lnTo>
                <a:lnTo>
                  <a:pt x="55044" y="97450"/>
                </a:lnTo>
                <a:lnTo>
                  <a:pt x="57015" y="99252"/>
                </a:lnTo>
                <a:lnTo>
                  <a:pt x="59599" y="100454"/>
                </a:lnTo>
                <a:lnTo>
                  <a:pt x="62591" y="101255"/>
                </a:lnTo>
                <a:lnTo>
                  <a:pt x="64586" y="100519"/>
                </a:lnTo>
                <a:lnTo>
                  <a:pt x="65916" y="98759"/>
                </a:lnTo>
                <a:lnTo>
                  <a:pt x="66803" y="96315"/>
                </a:lnTo>
                <a:lnTo>
                  <a:pt x="68664" y="94686"/>
                </a:lnTo>
                <a:lnTo>
                  <a:pt x="71175" y="93600"/>
                </a:lnTo>
                <a:lnTo>
                  <a:pt x="78262" y="91857"/>
                </a:lnTo>
                <a:lnTo>
                  <a:pt x="78844" y="90444"/>
                </a:lnTo>
                <a:lnTo>
                  <a:pt x="79232" y="88231"/>
                </a:lnTo>
                <a:lnTo>
                  <a:pt x="79490" y="85487"/>
                </a:lnTo>
                <a:lnTo>
                  <a:pt x="80931" y="83657"/>
                </a:lnTo>
                <a:lnTo>
                  <a:pt x="83163" y="82437"/>
                </a:lnTo>
                <a:lnTo>
                  <a:pt x="85921" y="81624"/>
                </a:lnTo>
                <a:lnTo>
                  <a:pt x="87759" y="79812"/>
                </a:lnTo>
                <a:lnTo>
                  <a:pt x="88985" y="77334"/>
                </a:lnTo>
                <a:lnTo>
                  <a:pt x="90952" y="70299"/>
                </a:lnTo>
                <a:lnTo>
                  <a:pt x="91113" y="68452"/>
                </a:lnTo>
                <a:lnTo>
                  <a:pt x="91221" y="65950"/>
                </a:lnTo>
                <a:lnTo>
                  <a:pt x="91341" y="59784"/>
                </a:lnTo>
                <a:lnTo>
                  <a:pt x="91394" y="52811"/>
                </a:lnTo>
                <a:lnTo>
                  <a:pt x="90138" y="49173"/>
                </a:lnTo>
                <a:lnTo>
                  <a:pt x="88030" y="45478"/>
                </a:lnTo>
                <a:lnTo>
                  <a:pt x="81591" y="36490"/>
                </a:lnTo>
                <a:lnTo>
                  <a:pt x="79793" y="34482"/>
                </a:lnTo>
                <a:lnTo>
                  <a:pt x="74408" y="28865"/>
                </a:lnTo>
                <a:lnTo>
                  <a:pt x="72464" y="25589"/>
                </a:lnTo>
                <a:lnTo>
                  <a:pt x="71168" y="22135"/>
                </a:lnTo>
                <a:lnTo>
                  <a:pt x="70304" y="18563"/>
                </a:lnTo>
                <a:lnTo>
                  <a:pt x="68458" y="16181"/>
                </a:lnTo>
                <a:lnTo>
                  <a:pt x="65957" y="14593"/>
                </a:lnTo>
                <a:lnTo>
                  <a:pt x="63020" y="13534"/>
                </a:lnTo>
                <a:lnTo>
                  <a:pt x="59792" y="12829"/>
                </a:lnTo>
                <a:lnTo>
                  <a:pt x="56371" y="12359"/>
                </a:lnTo>
                <a:lnTo>
                  <a:pt x="47821" y="11603"/>
                </a:lnTo>
                <a:lnTo>
                  <a:pt x="45849" y="12811"/>
                </a:lnTo>
                <a:lnTo>
                  <a:pt x="43265" y="14887"/>
                </a:lnTo>
                <a:lnTo>
                  <a:pt x="40272" y="17540"/>
                </a:lnTo>
                <a:lnTo>
                  <a:pt x="37007" y="19309"/>
                </a:lnTo>
                <a:lnTo>
                  <a:pt x="33560" y="20489"/>
                </a:lnTo>
                <a:lnTo>
                  <a:pt x="24970" y="22381"/>
                </a:lnTo>
                <a:lnTo>
                  <a:pt x="22996" y="23807"/>
                </a:lnTo>
                <a:lnTo>
                  <a:pt x="20409" y="26027"/>
                </a:lnTo>
                <a:lnTo>
                  <a:pt x="13201" y="32648"/>
                </a:lnTo>
                <a:lnTo>
                  <a:pt x="5884" y="39863"/>
                </a:lnTo>
                <a:lnTo>
                  <a:pt x="3922" y="43081"/>
                </a:lnTo>
                <a:lnTo>
                  <a:pt x="2613" y="46496"/>
                </a:lnTo>
                <a:lnTo>
                  <a:pt x="513" y="55036"/>
                </a:lnTo>
                <a:lnTo>
                  <a:pt x="341" y="57006"/>
                </a:lnTo>
                <a:lnTo>
                  <a:pt x="226" y="59590"/>
                </a:lnTo>
                <a:lnTo>
                  <a:pt x="99" y="65847"/>
                </a:lnTo>
                <a:lnTo>
                  <a:pt x="0" y="85439"/>
                </a:lnTo>
                <a:lnTo>
                  <a:pt x="1269" y="87435"/>
                </a:lnTo>
                <a:lnTo>
                  <a:pt x="3385" y="88766"/>
                </a:lnTo>
                <a:lnTo>
                  <a:pt x="6065" y="89653"/>
                </a:lnTo>
                <a:lnTo>
                  <a:pt x="7853" y="91515"/>
                </a:lnTo>
                <a:lnTo>
                  <a:pt x="9044" y="94025"/>
                </a:lnTo>
                <a:lnTo>
                  <a:pt x="9838" y="96969"/>
                </a:lnTo>
                <a:lnTo>
                  <a:pt x="11638" y="98932"/>
                </a:lnTo>
                <a:lnTo>
                  <a:pt x="14107" y="100241"/>
                </a:lnTo>
                <a:lnTo>
                  <a:pt x="17023" y="101113"/>
                </a:lnTo>
                <a:lnTo>
                  <a:pt x="20238" y="101694"/>
                </a:lnTo>
                <a:lnTo>
                  <a:pt x="23651" y="102082"/>
                </a:lnTo>
                <a:lnTo>
                  <a:pt x="27196" y="102340"/>
                </a:lnTo>
                <a:lnTo>
                  <a:pt x="29559" y="103783"/>
                </a:lnTo>
                <a:lnTo>
                  <a:pt x="31134" y="106015"/>
                </a:lnTo>
                <a:lnTo>
                  <a:pt x="32185" y="108772"/>
                </a:lnTo>
                <a:lnTo>
                  <a:pt x="34156" y="110611"/>
                </a:lnTo>
                <a:lnTo>
                  <a:pt x="36739" y="111836"/>
                </a:lnTo>
                <a:lnTo>
                  <a:pt x="39732" y="112653"/>
                </a:lnTo>
                <a:lnTo>
                  <a:pt x="42997" y="113198"/>
                </a:lnTo>
                <a:lnTo>
                  <a:pt x="46444" y="113561"/>
                </a:lnTo>
                <a:lnTo>
                  <a:pt x="55032" y="114144"/>
                </a:lnTo>
                <a:lnTo>
                  <a:pt x="59594" y="114223"/>
                </a:lnTo>
                <a:lnTo>
                  <a:pt x="62587" y="114245"/>
                </a:lnTo>
                <a:lnTo>
                  <a:pt x="64584" y="112989"/>
                </a:lnTo>
                <a:lnTo>
                  <a:pt x="65914" y="110882"/>
                </a:lnTo>
                <a:lnTo>
                  <a:pt x="66802" y="108207"/>
                </a:lnTo>
                <a:lnTo>
                  <a:pt x="68663" y="106424"/>
                </a:lnTo>
                <a:lnTo>
                  <a:pt x="71174" y="105235"/>
                </a:lnTo>
                <a:lnTo>
                  <a:pt x="74118" y="104443"/>
                </a:lnTo>
                <a:lnTo>
                  <a:pt x="77351" y="102644"/>
                </a:lnTo>
                <a:lnTo>
                  <a:pt x="80776" y="100175"/>
                </a:lnTo>
                <a:lnTo>
                  <a:pt x="89330" y="93155"/>
                </a:lnTo>
                <a:lnTo>
                  <a:pt x="90033" y="91309"/>
                </a:lnTo>
                <a:lnTo>
                  <a:pt x="90501" y="88809"/>
                </a:lnTo>
                <a:lnTo>
                  <a:pt x="90813" y="85872"/>
                </a:lnTo>
                <a:lnTo>
                  <a:pt x="91021" y="82644"/>
                </a:lnTo>
                <a:lnTo>
                  <a:pt x="91159" y="79221"/>
                </a:lnTo>
                <a:lnTo>
                  <a:pt x="91313" y="72033"/>
                </a:lnTo>
                <a:lnTo>
                  <a:pt x="91436" y="36395"/>
                </a:lnTo>
                <a:lnTo>
                  <a:pt x="90166" y="34419"/>
                </a:lnTo>
                <a:lnTo>
                  <a:pt x="88050" y="31832"/>
                </a:lnTo>
                <a:lnTo>
                  <a:pt x="80477" y="23374"/>
                </a:lnTo>
                <a:lnTo>
                  <a:pt x="79050" y="23198"/>
                </a:lnTo>
                <a:lnTo>
                  <a:pt x="76829" y="23081"/>
                </a:lnTo>
                <a:lnTo>
                  <a:pt x="70206" y="22893"/>
                </a:lnTo>
                <a:lnTo>
                  <a:pt x="62991" y="22861"/>
                </a:lnTo>
                <a:lnTo>
                  <a:pt x="61043" y="24127"/>
                </a:lnTo>
                <a:lnTo>
                  <a:pt x="59744" y="26240"/>
                </a:lnTo>
                <a:lnTo>
                  <a:pt x="58878" y="28919"/>
                </a:lnTo>
                <a:lnTo>
                  <a:pt x="57031" y="30705"/>
                </a:lnTo>
                <a:lnTo>
                  <a:pt x="54529" y="31896"/>
                </a:lnTo>
                <a:lnTo>
                  <a:pt x="51592" y="32690"/>
                </a:lnTo>
                <a:lnTo>
                  <a:pt x="49633" y="34489"/>
                </a:lnTo>
                <a:lnTo>
                  <a:pt x="48328" y="36958"/>
                </a:lnTo>
                <a:lnTo>
                  <a:pt x="45869" y="45196"/>
                </a:lnTo>
                <a:lnTo>
                  <a:pt x="44548" y="46636"/>
                </a:lnTo>
                <a:lnTo>
                  <a:pt x="35888" y="55504"/>
                </a:lnTo>
                <a:lnTo>
                  <a:pt x="36624" y="56048"/>
                </a:lnTo>
                <a:lnTo>
                  <a:pt x="38385" y="56411"/>
                </a:lnTo>
                <a:lnTo>
                  <a:pt x="44268" y="56994"/>
                </a:lnTo>
                <a:lnTo>
                  <a:pt x="44751" y="58312"/>
                </a:lnTo>
                <a:lnTo>
                  <a:pt x="45073" y="60460"/>
                </a:lnTo>
                <a:lnTo>
                  <a:pt x="45717" y="685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6764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latin typeface="Century Gothic" pitchFamily="34" charset="0"/>
              </a:rPr>
              <a:t>Questions over </a:t>
            </a:r>
            <a:r>
              <a:rPr lang="en-US" sz="6000" b="1" dirty="0" err="1" smtClean="0">
                <a:solidFill>
                  <a:schemeClr val="bg1"/>
                </a:solidFill>
                <a:latin typeface="Century Gothic" pitchFamily="34" charset="0"/>
              </a:rPr>
              <a:t>hw</a:t>
            </a:r>
            <a:r>
              <a:rPr lang="en-US" sz="6000" b="1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  <a:endParaRPr lang="en-US" sz="6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 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508000"/>
              </p:ext>
            </p:extLst>
          </p:nvPr>
        </p:nvGraphicFramePr>
        <p:xfrm>
          <a:off x="2643188" y="1889125"/>
          <a:ext cx="3598862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3" imgW="736560" imgH="444240" progId="Equation.DSMT4">
                  <p:embed/>
                </p:oleObj>
              </mc:Choice>
              <mc:Fallback>
                <p:oleObj name="Equation" r:id="rId3" imgW="736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889125"/>
                        <a:ext cx="3598862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81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733800" y="12954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8862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13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38100"/>
            <a:ext cx="7048500" cy="11811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pPr algn="l"/>
            <a:r>
              <a:rPr lang="en-US" b="1" dirty="0"/>
              <a:t>Find the area of the </a:t>
            </a:r>
            <a:r>
              <a:rPr lang="en-US" b="1" dirty="0" smtClean="0"/>
              <a:t>sector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to the nearest hundredths.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152900" y="5326559"/>
            <a:ext cx="4343400" cy="769441"/>
          </a:xfrm>
          <a:prstGeom prst="rect">
            <a:avLst/>
          </a:prstGeom>
          <a:solidFill>
            <a:schemeClr val="bg1"/>
          </a:solidFill>
          <a:ln w="571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333399"/>
                </a:solidFill>
                <a:latin typeface="Century Gothic"/>
              </a:rPr>
              <a:t>A </a:t>
            </a:r>
            <a:r>
              <a:rPr lang="en-US" sz="4400" b="1" dirty="0">
                <a:solidFill>
                  <a:srgbClr val="333399"/>
                </a:solidFill>
                <a:latin typeface="Century Gothic"/>
                <a:sym typeface="Symbol" pitchFamily="18" charset="2"/>
              </a:rPr>
              <a:t> </a:t>
            </a:r>
            <a:r>
              <a:rPr lang="en-US" sz="4400" b="1" dirty="0">
                <a:solidFill>
                  <a:srgbClr val="333399"/>
                </a:solidFill>
                <a:latin typeface="Century Gothic"/>
              </a:rPr>
              <a:t>18.85 cm</a:t>
            </a:r>
            <a:r>
              <a:rPr lang="en-US" sz="4400" b="1" baseline="30000" dirty="0">
                <a:solidFill>
                  <a:srgbClr val="333399"/>
                </a:solidFill>
                <a:latin typeface="Century Gothic"/>
              </a:rPr>
              <a:t>2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33400" y="1878509"/>
            <a:ext cx="2362200" cy="2362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1676400" y="2183309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676400" y="3021509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819400" y="2411909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prstClr val="white"/>
                </a:solidFill>
              </a:rPr>
              <a:t>60</a:t>
            </a:r>
            <a:r>
              <a:rPr lang="en-US" sz="3200" b="1" dirty="0" smtClean="0">
                <a:solidFill>
                  <a:prstClr val="white"/>
                </a:solidFill>
                <a:sym typeface="Symbol"/>
              </a:rPr>
              <a:t>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19006652">
            <a:off x="1223043" y="199013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99"/>
                </a:solidFill>
              </a:rPr>
              <a:t>6 cm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743200" y="34787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</a:rPr>
              <a:t>Q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514600" y="18023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</a:rPr>
              <a:t>R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 rot="-5838905">
            <a:off x="1447006" y="2514303"/>
            <a:ext cx="1373188" cy="91440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 rot="-585636">
            <a:off x="2360082" y="2250117"/>
            <a:ext cx="530552" cy="1298575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384051"/>
              </p:ext>
            </p:extLst>
          </p:nvPr>
        </p:nvGraphicFramePr>
        <p:xfrm>
          <a:off x="4138613" y="1709738"/>
          <a:ext cx="4221162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3" imgW="977760" imgH="520560" progId="Equation.DSMT4">
                  <p:embed/>
                </p:oleObj>
              </mc:Choice>
              <mc:Fallback>
                <p:oleObj name="Equation" r:id="rId3" imgW="97776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1709738"/>
                        <a:ext cx="4221162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554480" y="29565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6978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733800" y="10668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14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"/>
            <a:ext cx="7162800" cy="7620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r>
              <a:rPr lang="en-US" b="1" dirty="0"/>
              <a:t>Find the </a:t>
            </a:r>
            <a:r>
              <a:rPr lang="en-US" b="1" dirty="0" smtClean="0"/>
              <a:t>exact area </a:t>
            </a:r>
            <a:r>
              <a:rPr lang="en-US" b="1" dirty="0"/>
              <a:t>of the sector</a:t>
            </a:r>
            <a:r>
              <a:rPr lang="en-US" b="1" dirty="0">
                <a:sym typeface="Symbol" pitchFamily="18" charset="2"/>
              </a:rPr>
              <a:t>.</a:t>
            </a:r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81000" y="1295400"/>
            <a:ext cx="2895600" cy="2962275"/>
            <a:chOff x="384" y="816"/>
            <a:chExt cx="1824" cy="1866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864" y="86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99"/>
                  </a:solidFill>
                </a:rPr>
                <a:t>6 cm</a:t>
              </a: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84" y="816"/>
              <a:ext cx="1488" cy="1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>
              <a:off x="624" y="1584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76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152" y="2352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prstClr val="white"/>
                  </a:solidFill>
                </a:rPr>
                <a:t>120</a:t>
              </a:r>
              <a:r>
                <a:rPr lang="en-US" sz="2800" b="1" dirty="0" smtClean="0">
                  <a:solidFill>
                    <a:prstClr val="white"/>
                  </a:solidFill>
                  <a:sym typeface="Symbol"/>
                </a:rPr>
                <a:t></a:t>
              </a:r>
              <a:endParaRPr lang="en-US" sz="2800" b="1" dirty="0">
                <a:solidFill>
                  <a:prstClr val="white"/>
                </a:solidFill>
              </a:endParaRP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1248" y="1344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prstClr val="black"/>
                  </a:solidFill>
                </a:rPr>
                <a:t>7 cm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432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Q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 rot="-1285746">
              <a:off x="531" y="1576"/>
              <a:ext cx="1283" cy="351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 rot="-1307738">
              <a:off x="719" y="1679"/>
              <a:ext cx="1111" cy="5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672" y="2064"/>
              <a:ext cx="192" cy="14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96"/>
                </a:cxn>
                <a:cxn ang="0">
                  <a:pos x="96" y="144"/>
                </a:cxn>
                <a:cxn ang="0">
                  <a:pos x="192" y="144"/>
                </a:cxn>
                <a:cxn ang="0">
                  <a:pos x="192" y="0"/>
                </a:cxn>
                <a:cxn ang="0">
                  <a:pos x="96" y="0"/>
                </a:cxn>
                <a:cxn ang="0">
                  <a:pos x="0" y="48"/>
                </a:cxn>
              </a:cxnLst>
              <a:rect l="0" t="0" r="r" b="b"/>
              <a:pathLst>
                <a:path w="192" h="144">
                  <a:moveTo>
                    <a:pt x="0" y="48"/>
                  </a:moveTo>
                  <a:lnTo>
                    <a:pt x="0" y="96"/>
                  </a:lnTo>
                  <a:lnTo>
                    <a:pt x="96" y="144"/>
                  </a:lnTo>
                  <a:lnTo>
                    <a:pt x="192" y="144"/>
                  </a:lnTo>
                  <a:lnTo>
                    <a:pt x="192" y="0"/>
                  </a:lnTo>
                  <a:lnTo>
                    <a:pt x="9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auto">
            <a:xfrm>
              <a:off x="793" y="1647"/>
              <a:ext cx="1056" cy="650"/>
            </a:xfrm>
            <a:custGeom>
              <a:avLst/>
              <a:gdLst/>
              <a:ahLst/>
              <a:cxnLst>
                <a:cxn ang="0">
                  <a:pos x="797" y="0"/>
                </a:cxn>
                <a:cxn ang="0">
                  <a:pos x="1040" y="40"/>
                </a:cxn>
                <a:cxn ang="0">
                  <a:pos x="1008" y="170"/>
                </a:cxn>
                <a:cxn ang="0">
                  <a:pos x="967" y="259"/>
                </a:cxn>
                <a:cxn ang="0">
                  <a:pos x="870" y="381"/>
                </a:cxn>
                <a:cxn ang="0">
                  <a:pos x="781" y="479"/>
                </a:cxn>
                <a:cxn ang="0">
                  <a:pos x="651" y="568"/>
                </a:cxn>
                <a:cxn ang="0">
                  <a:pos x="602" y="584"/>
                </a:cxn>
                <a:cxn ang="0">
                  <a:pos x="513" y="641"/>
                </a:cxn>
                <a:cxn ang="0">
                  <a:pos x="83" y="608"/>
                </a:cxn>
                <a:cxn ang="0">
                  <a:pos x="34" y="584"/>
                </a:cxn>
                <a:cxn ang="0">
                  <a:pos x="2" y="543"/>
                </a:cxn>
                <a:cxn ang="0">
                  <a:pos x="43" y="454"/>
                </a:cxn>
                <a:cxn ang="0">
                  <a:pos x="83" y="422"/>
                </a:cxn>
                <a:cxn ang="0">
                  <a:pos x="108" y="397"/>
                </a:cxn>
                <a:cxn ang="0">
                  <a:pos x="205" y="349"/>
                </a:cxn>
                <a:cxn ang="0">
                  <a:pos x="302" y="316"/>
                </a:cxn>
                <a:cxn ang="0">
                  <a:pos x="335" y="308"/>
                </a:cxn>
                <a:cxn ang="0">
                  <a:pos x="448" y="227"/>
                </a:cxn>
                <a:cxn ang="0">
                  <a:pos x="537" y="186"/>
                </a:cxn>
                <a:cxn ang="0">
                  <a:pos x="635" y="154"/>
                </a:cxn>
                <a:cxn ang="0">
                  <a:pos x="667" y="138"/>
                </a:cxn>
                <a:cxn ang="0">
                  <a:pos x="732" y="122"/>
                </a:cxn>
                <a:cxn ang="0">
                  <a:pos x="797" y="0"/>
                </a:cxn>
              </a:cxnLst>
              <a:rect l="0" t="0" r="r" b="b"/>
              <a:pathLst>
                <a:path w="1056" h="650">
                  <a:moveTo>
                    <a:pt x="797" y="0"/>
                  </a:moveTo>
                  <a:cubicBezTo>
                    <a:pt x="854" y="57"/>
                    <a:pt x="974" y="37"/>
                    <a:pt x="1040" y="40"/>
                  </a:cubicBezTo>
                  <a:cubicBezTo>
                    <a:pt x="1056" y="84"/>
                    <a:pt x="1033" y="132"/>
                    <a:pt x="1008" y="170"/>
                  </a:cubicBezTo>
                  <a:cubicBezTo>
                    <a:pt x="996" y="208"/>
                    <a:pt x="994" y="233"/>
                    <a:pt x="967" y="259"/>
                  </a:cubicBezTo>
                  <a:cubicBezTo>
                    <a:pt x="950" y="313"/>
                    <a:pt x="916" y="351"/>
                    <a:pt x="870" y="381"/>
                  </a:cubicBezTo>
                  <a:cubicBezTo>
                    <a:pt x="859" y="415"/>
                    <a:pt x="816" y="466"/>
                    <a:pt x="781" y="479"/>
                  </a:cubicBezTo>
                  <a:cubicBezTo>
                    <a:pt x="748" y="529"/>
                    <a:pt x="706" y="550"/>
                    <a:pt x="651" y="568"/>
                  </a:cubicBezTo>
                  <a:cubicBezTo>
                    <a:pt x="635" y="573"/>
                    <a:pt x="602" y="584"/>
                    <a:pt x="602" y="584"/>
                  </a:cubicBezTo>
                  <a:cubicBezTo>
                    <a:pt x="575" y="602"/>
                    <a:pt x="544" y="631"/>
                    <a:pt x="513" y="641"/>
                  </a:cubicBezTo>
                  <a:cubicBezTo>
                    <a:pt x="200" y="634"/>
                    <a:pt x="255" y="650"/>
                    <a:pt x="83" y="608"/>
                  </a:cubicBezTo>
                  <a:cubicBezTo>
                    <a:pt x="68" y="598"/>
                    <a:pt x="48" y="595"/>
                    <a:pt x="34" y="584"/>
                  </a:cubicBezTo>
                  <a:cubicBezTo>
                    <a:pt x="20" y="573"/>
                    <a:pt x="14" y="556"/>
                    <a:pt x="2" y="543"/>
                  </a:cubicBezTo>
                  <a:cubicBezTo>
                    <a:pt x="8" y="498"/>
                    <a:pt x="0" y="468"/>
                    <a:pt x="43" y="454"/>
                  </a:cubicBezTo>
                  <a:cubicBezTo>
                    <a:pt x="59" y="407"/>
                    <a:pt x="37" y="448"/>
                    <a:pt x="83" y="422"/>
                  </a:cubicBezTo>
                  <a:cubicBezTo>
                    <a:pt x="93" y="416"/>
                    <a:pt x="98" y="404"/>
                    <a:pt x="108" y="397"/>
                  </a:cubicBezTo>
                  <a:cubicBezTo>
                    <a:pt x="137" y="376"/>
                    <a:pt x="170" y="357"/>
                    <a:pt x="205" y="349"/>
                  </a:cubicBezTo>
                  <a:cubicBezTo>
                    <a:pt x="257" y="322"/>
                    <a:pt x="226" y="335"/>
                    <a:pt x="302" y="316"/>
                  </a:cubicBezTo>
                  <a:cubicBezTo>
                    <a:pt x="313" y="313"/>
                    <a:pt x="335" y="308"/>
                    <a:pt x="335" y="308"/>
                  </a:cubicBezTo>
                  <a:cubicBezTo>
                    <a:pt x="379" y="286"/>
                    <a:pt x="407" y="251"/>
                    <a:pt x="448" y="227"/>
                  </a:cubicBezTo>
                  <a:cubicBezTo>
                    <a:pt x="490" y="203"/>
                    <a:pt x="501" y="199"/>
                    <a:pt x="537" y="186"/>
                  </a:cubicBezTo>
                  <a:cubicBezTo>
                    <a:pt x="562" y="162"/>
                    <a:pt x="635" y="154"/>
                    <a:pt x="635" y="154"/>
                  </a:cubicBezTo>
                  <a:cubicBezTo>
                    <a:pt x="646" y="149"/>
                    <a:pt x="656" y="142"/>
                    <a:pt x="667" y="138"/>
                  </a:cubicBezTo>
                  <a:cubicBezTo>
                    <a:pt x="688" y="131"/>
                    <a:pt x="732" y="122"/>
                    <a:pt x="732" y="122"/>
                  </a:cubicBezTo>
                  <a:cubicBezTo>
                    <a:pt x="772" y="95"/>
                    <a:pt x="797" y="48"/>
                    <a:pt x="797" y="0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869083"/>
              </p:ext>
            </p:extLst>
          </p:nvPr>
        </p:nvGraphicFramePr>
        <p:xfrm>
          <a:off x="4191000" y="4419600"/>
          <a:ext cx="2970212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3" imgW="914400" imgH="406080" progId="Equation.DSMT4">
                  <p:embed/>
                </p:oleObj>
              </mc:Choice>
              <mc:Fallback>
                <p:oleObj name="Equation" r:id="rId3" imgW="9144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4419600"/>
                        <a:ext cx="2970212" cy="1319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33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04225"/>
              </p:ext>
            </p:extLst>
          </p:nvPr>
        </p:nvGraphicFramePr>
        <p:xfrm>
          <a:off x="3886200" y="1690688"/>
          <a:ext cx="4494213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5" imgW="1041120" imgH="520560" progId="Equation.DSMT4">
                  <p:embed/>
                </p:oleObj>
              </mc:Choice>
              <mc:Fallback>
                <p:oleObj name="Equation" r:id="rId5" imgW="104112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90688"/>
                        <a:ext cx="4494213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1447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364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381000" y="2300288"/>
            <a:ext cx="2438400" cy="228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1631950" y="2312988"/>
            <a:ext cx="1187450" cy="1079500"/>
          </a:xfrm>
          <a:custGeom>
            <a:avLst/>
            <a:gdLst>
              <a:gd name="T0" fmla="*/ 0 w 748"/>
              <a:gd name="T1" fmla="*/ 0 h 680"/>
              <a:gd name="T2" fmla="*/ 2147483647 w 748"/>
              <a:gd name="T3" fmla="*/ 2147483647 h 680"/>
              <a:gd name="T4" fmla="*/ 2147483647 w 748"/>
              <a:gd name="T5" fmla="*/ 2147483647 h 680"/>
              <a:gd name="T6" fmla="*/ 2147483647 w 748"/>
              <a:gd name="T7" fmla="*/ 2147483647 h 680"/>
              <a:gd name="T8" fmla="*/ 2147483647 w 748"/>
              <a:gd name="T9" fmla="*/ 2147483647 h 680"/>
              <a:gd name="T10" fmla="*/ 2147483647 w 748"/>
              <a:gd name="T11" fmla="*/ 2147483647 h 680"/>
              <a:gd name="T12" fmla="*/ 2147483647 w 748"/>
              <a:gd name="T13" fmla="*/ 2147483647 h 680"/>
              <a:gd name="T14" fmla="*/ 2147483647 w 748"/>
              <a:gd name="T15" fmla="*/ 2147483647 h 680"/>
              <a:gd name="T16" fmla="*/ 2147483647 w 748"/>
              <a:gd name="T17" fmla="*/ 2147483647 h 680"/>
              <a:gd name="T18" fmla="*/ 2147483647 w 748"/>
              <a:gd name="T19" fmla="*/ 2147483647 h 680"/>
              <a:gd name="T20" fmla="*/ 2147483647 w 748"/>
              <a:gd name="T21" fmla="*/ 2147483647 h 680"/>
              <a:gd name="T22" fmla="*/ 2147483647 w 748"/>
              <a:gd name="T23" fmla="*/ 2147483647 h 680"/>
              <a:gd name="T24" fmla="*/ 2147483647 w 748"/>
              <a:gd name="T25" fmla="*/ 2147483647 h 680"/>
              <a:gd name="T26" fmla="*/ 2147483647 w 748"/>
              <a:gd name="T27" fmla="*/ 2147483647 h 680"/>
              <a:gd name="T28" fmla="*/ 2147483647 w 748"/>
              <a:gd name="T29" fmla="*/ 2147483647 h 680"/>
              <a:gd name="T30" fmla="*/ 2147483647 w 748"/>
              <a:gd name="T31" fmla="*/ 2147483647 h 680"/>
              <a:gd name="T32" fmla="*/ 2147483647 w 748"/>
              <a:gd name="T33" fmla="*/ 2147483647 h 680"/>
              <a:gd name="T34" fmla="*/ 2147483647 w 748"/>
              <a:gd name="T35" fmla="*/ 2147483647 h 680"/>
              <a:gd name="T36" fmla="*/ 2147483647 w 748"/>
              <a:gd name="T37" fmla="*/ 2147483647 h 680"/>
              <a:gd name="T38" fmla="*/ 2147483647 w 748"/>
              <a:gd name="T39" fmla="*/ 2147483647 h 680"/>
              <a:gd name="T40" fmla="*/ 2147483647 w 748"/>
              <a:gd name="T41" fmla="*/ 2147483647 h 680"/>
              <a:gd name="T42" fmla="*/ 2147483647 w 748"/>
              <a:gd name="T43" fmla="*/ 2147483647 h 680"/>
              <a:gd name="T44" fmla="*/ 2147483647 w 748"/>
              <a:gd name="T45" fmla="*/ 2147483647 h 680"/>
              <a:gd name="T46" fmla="*/ 2147483647 w 748"/>
              <a:gd name="T47" fmla="*/ 2147483647 h 680"/>
              <a:gd name="T48" fmla="*/ 2147483647 w 748"/>
              <a:gd name="T49" fmla="*/ 2147483647 h 680"/>
              <a:gd name="T50" fmla="*/ 2147483647 w 748"/>
              <a:gd name="T51" fmla="*/ 2147483647 h 680"/>
              <a:gd name="T52" fmla="*/ 2147483647 w 748"/>
              <a:gd name="T53" fmla="*/ 2147483647 h 680"/>
              <a:gd name="T54" fmla="*/ 2147483647 w 748"/>
              <a:gd name="T55" fmla="*/ 2147483647 h 680"/>
              <a:gd name="T56" fmla="*/ 2147483647 w 748"/>
              <a:gd name="T57" fmla="*/ 2147483647 h 680"/>
              <a:gd name="T58" fmla="*/ 2147483647 w 748"/>
              <a:gd name="T59" fmla="*/ 2147483647 h 680"/>
              <a:gd name="T60" fmla="*/ 0 w 748"/>
              <a:gd name="T61" fmla="*/ 0 h 6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48" h="680">
                <a:moveTo>
                  <a:pt x="0" y="0"/>
                </a:moveTo>
                <a:cubicBezTo>
                  <a:pt x="132" y="14"/>
                  <a:pt x="261" y="55"/>
                  <a:pt x="388" y="94"/>
                </a:cubicBezTo>
                <a:cubicBezTo>
                  <a:pt x="407" y="107"/>
                  <a:pt x="434" y="112"/>
                  <a:pt x="444" y="132"/>
                </a:cubicBezTo>
                <a:cubicBezTo>
                  <a:pt x="467" y="179"/>
                  <a:pt x="450" y="166"/>
                  <a:pt x="491" y="179"/>
                </a:cubicBezTo>
                <a:cubicBezTo>
                  <a:pt x="512" y="221"/>
                  <a:pt x="523" y="231"/>
                  <a:pt x="567" y="245"/>
                </a:cubicBezTo>
                <a:cubicBezTo>
                  <a:pt x="609" y="274"/>
                  <a:pt x="617" y="314"/>
                  <a:pt x="652" y="349"/>
                </a:cubicBezTo>
                <a:cubicBezTo>
                  <a:pt x="665" y="392"/>
                  <a:pt x="684" y="435"/>
                  <a:pt x="709" y="472"/>
                </a:cubicBezTo>
                <a:cubicBezTo>
                  <a:pt x="719" y="533"/>
                  <a:pt x="748" y="610"/>
                  <a:pt x="737" y="670"/>
                </a:cubicBezTo>
                <a:cubicBezTo>
                  <a:pt x="735" y="680"/>
                  <a:pt x="718" y="664"/>
                  <a:pt x="709" y="661"/>
                </a:cubicBezTo>
                <a:cubicBezTo>
                  <a:pt x="690" y="648"/>
                  <a:pt x="671" y="636"/>
                  <a:pt x="652" y="623"/>
                </a:cubicBezTo>
                <a:cubicBezTo>
                  <a:pt x="643" y="617"/>
                  <a:pt x="641" y="603"/>
                  <a:pt x="633" y="595"/>
                </a:cubicBezTo>
                <a:cubicBezTo>
                  <a:pt x="625" y="587"/>
                  <a:pt x="614" y="582"/>
                  <a:pt x="605" y="576"/>
                </a:cubicBezTo>
                <a:cubicBezTo>
                  <a:pt x="593" y="530"/>
                  <a:pt x="583" y="524"/>
                  <a:pt x="539" y="510"/>
                </a:cubicBezTo>
                <a:cubicBezTo>
                  <a:pt x="529" y="500"/>
                  <a:pt x="521" y="489"/>
                  <a:pt x="510" y="481"/>
                </a:cubicBezTo>
                <a:cubicBezTo>
                  <a:pt x="499" y="473"/>
                  <a:pt x="484" y="472"/>
                  <a:pt x="473" y="463"/>
                </a:cubicBezTo>
                <a:cubicBezTo>
                  <a:pt x="464" y="456"/>
                  <a:pt x="462" y="442"/>
                  <a:pt x="454" y="434"/>
                </a:cubicBezTo>
                <a:cubicBezTo>
                  <a:pt x="446" y="426"/>
                  <a:pt x="434" y="422"/>
                  <a:pt x="425" y="415"/>
                </a:cubicBezTo>
                <a:cubicBezTo>
                  <a:pt x="392" y="388"/>
                  <a:pt x="384" y="368"/>
                  <a:pt x="359" y="330"/>
                </a:cubicBezTo>
                <a:cubicBezTo>
                  <a:pt x="354" y="322"/>
                  <a:pt x="340" y="324"/>
                  <a:pt x="331" y="321"/>
                </a:cubicBezTo>
                <a:cubicBezTo>
                  <a:pt x="295" y="309"/>
                  <a:pt x="309" y="314"/>
                  <a:pt x="274" y="293"/>
                </a:cubicBezTo>
                <a:cubicBezTo>
                  <a:pt x="268" y="283"/>
                  <a:pt x="264" y="271"/>
                  <a:pt x="255" y="264"/>
                </a:cubicBezTo>
                <a:cubicBezTo>
                  <a:pt x="247" y="258"/>
                  <a:pt x="234" y="262"/>
                  <a:pt x="227" y="255"/>
                </a:cubicBezTo>
                <a:cubicBezTo>
                  <a:pt x="220" y="248"/>
                  <a:pt x="224" y="234"/>
                  <a:pt x="218" y="226"/>
                </a:cubicBezTo>
                <a:cubicBezTo>
                  <a:pt x="211" y="217"/>
                  <a:pt x="199" y="214"/>
                  <a:pt x="189" y="208"/>
                </a:cubicBezTo>
                <a:cubicBezTo>
                  <a:pt x="183" y="198"/>
                  <a:pt x="179" y="186"/>
                  <a:pt x="170" y="179"/>
                </a:cubicBezTo>
                <a:cubicBezTo>
                  <a:pt x="162" y="173"/>
                  <a:pt x="149" y="177"/>
                  <a:pt x="142" y="170"/>
                </a:cubicBezTo>
                <a:cubicBezTo>
                  <a:pt x="135" y="163"/>
                  <a:pt x="140" y="149"/>
                  <a:pt x="133" y="142"/>
                </a:cubicBezTo>
                <a:cubicBezTo>
                  <a:pt x="117" y="126"/>
                  <a:pt x="76" y="104"/>
                  <a:pt x="76" y="104"/>
                </a:cubicBezTo>
                <a:cubicBezTo>
                  <a:pt x="70" y="94"/>
                  <a:pt x="65" y="83"/>
                  <a:pt x="57" y="75"/>
                </a:cubicBezTo>
                <a:cubicBezTo>
                  <a:pt x="49" y="67"/>
                  <a:pt x="36" y="66"/>
                  <a:pt x="29" y="57"/>
                </a:cubicBezTo>
                <a:cubicBezTo>
                  <a:pt x="16" y="40"/>
                  <a:pt x="12" y="1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600200" y="2300288"/>
            <a:ext cx="1219200" cy="1143000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524000" y="33670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85850" y="30162"/>
            <a:ext cx="8058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+mj-lt"/>
              </a:rPr>
              <a:t>Area of minor segment =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+mj-lt"/>
              </a:rPr>
              <a:t>(Area of sector) – (Area of triangle)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631950" y="3189288"/>
            <a:ext cx="228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76400" y="34432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 yd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368"/>
              </p:ext>
            </p:extLst>
          </p:nvPr>
        </p:nvGraphicFramePr>
        <p:xfrm>
          <a:off x="2112963" y="1479550"/>
          <a:ext cx="69088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8" name="Equation" r:id="rId3" imgW="3124080" imgH="507960" progId="Equation.DSMT4">
                  <p:embed/>
                </p:oleObj>
              </mc:Choice>
              <mc:Fallback>
                <p:oleObj name="Equation" r:id="rId3" imgW="3124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1479550"/>
                        <a:ext cx="69088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27150" y="18430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819400" y="32908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graphicFrame>
        <p:nvGraphicFramePr>
          <p:cNvPr id="264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696705"/>
              </p:ext>
            </p:extLst>
          </p:nvPr>
        </p:nvGraphicFramePr>
        <p:xfrm>
          <a:off x="3397250" y="2697163"/>
          <a:ext cx="5597525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9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697163"/>
                        <a:ext cx="5597525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32887"/>
              </p:ext>
            </p:extLst>
          </p:nvPr>
        </p:nvGraphicFramePr>
        <p:xfrm>
          <a:off x="3398520" y="4321969"/>
          <a:ext cx="4611711" cy="93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0" name="Equation" r:id="rId7" imgW="876240" imgH="177480" progId="Equation.DSMT4">
                  <p:embed/>
                </p:oleObj>
              </mc:Choice>
              <mc:Fallback>
                <p:oleObj name="Equation" r:id="rId7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520" y="4321969"/>
                        <a:ext cx="4611711" cy="935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249869"/>
              </p:ext>
            </p:extLst>
          </p:nvPr>
        </p:nvGraphicFramePr>
        <p:xfrm>
          <a:off x="365760" y="5535586"/>
          <a:ext cx="8778240" cy="93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1" name="Equation" r:id="rId9" imgW="2145960" imgH="228600" progId="Equation.DSMT4">
                  <p:embed/>
                </p:oleObj>
              </mc:Choice>
              <mc:Fallback>
                <p:oleObj name="Equation" r:id="rId9" imgW="2145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5535586"/>
                        <a:ext cx="8778240" cy="935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2171700" cy="685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prstClr val="white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prstClr val="white"/>
                </a:solidFill>
                <a:latin typeface="Berlin Sans FB Demi" pitchFamily="34" charset="0"/>
              </a:rPr>
              <a:t>15 </a:t>
            </a:r>
            <a:endParaRPr lang="en-US" sz="2800" dirty="0">
              <a:solidFill>
                <a:prstClr val="white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927225"/>
          </a:xfrm>
        </p:spPr>
        <p:txBody>
          <a:bodyPr/>
          <a:lstStyle/>
          <a:p>
            <a:r>
              <a:rPr lang="en-US" sz="1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1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315200" cy="3505200"/>
          </a:xfrm>
          <a:solidFill>
            <a:schemeClr val="bg1"/>
          </a:solidFill>
        </p:spPr>
        <p:txBody>
          <a:bodyPr/>
          <a:lstStyle/>
          <a:p>
            <a:r>
              <a:rPr lang="en-US" sz="7200" b="1" dirty="0" smtClean="0"/>
              <a:t>Practice Worksheet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4289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579120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Circumference, Arc Length, Area, and Area of Sectors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99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r>
              <a:rPr lang="en-US" sz="8000" dirty="0">
                <a:solidFill>
                  <a:schemeClr val="accent2"/>
                </a:solidFill>
                <a:latin typeface="Berlin Sans FB Demi" pitchFamily="34" charset="0"/>
              </a:rPr>
              <a:t>Circumference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9144000" cy="3048000"/>
          </a:xfrm>
          <a:solidFill>
            <a:srgbClr val="FFFF66"/>
          </a:solidFill>
        </p:spPr>
        <p:txBody>
          <a:bodyPr/>
          <a:lstStyle/>
          <a:p>
            <a:r>
              <a:rPr lang="en-US" sz="8800" dirty="0">
                <a:latin typeface="Berlin Sans FB Demi" pitchFamily="34" charset="0"/>
              </a:rPr>
              <a:t>The distance around a circle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65960" y="3429000"/>
            <a:ext cx="487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or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68819"/>
              </p:ext>
            </p:extLst>
          </p:nvPr>
        </p:nvGraphicFramePr>
        <p:xfrm>
          <a:off x="1981200" y="1987550"/>
          <a:ext cx="5128993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3" imgW="545760" imgH="177480" progId="Equation.DSMT4">
                  <p:embed/>
                </p:oleObj>
              </mc:Choice>
              <mc:Fallback>
                <p:oleObj name="Equation" r:id="rId3" imgW="5457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7550"/>
                        <a:ext cx="5128993" cy="167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13314"/>
              </p:ext>
            </p:extLst>
          </p:nvPr>
        </p:nvGraphicFramePr>
        <p:xfrm>
          <a:off x="1904206" y="4495800"/>
          <a:ext cx="503078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06" y="4495800"/>
                        <a:ext cx="5030788" cy="176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331893"/>
            <a:ext cx="4532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adley Hand ITC" panose="03070402050302030203" pitchFamily="66" charset="0"/>
              </a:rPr>
              <a:t>Twinkle, Twinkle Little Star</a:t>
            </a:r>
          </a:p>
          <a:p>
            <a:r>
              <a:rPr lang="en-US" sz="2800" dirty="0" smtClean="0">
                <a:latin typeface="Bradley Hand ITC" panose="03070402050302030203" pitchFamily="66" charset="0"/>
              </a:rPr>
              <a:t>Circumference Equals 2 pi r</a:t>
            </a:r>
            <a:endParaRPr lang="en-US" sz="2800" dirty="0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6482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Do NOT write Pi in your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Pi will be in your answer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5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Find the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EXACT circumference.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953198"/>
              </p:ext>
            </p:extLst>
          </p:nvPr>
        </p:nvGraphicFramePr>
        <p:xfrm>
          <a:off x="4419600" y="2362200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6" name="Equation" r:id="rId3" imgW="749160" imgH="177480" progId="Equation.DSMT4">
                  <p:embed/>
                </p:oleObj>
              </mc:Choice>
              <mc:Fallback>
                <p:oleObj name="Equation" r:id="rId3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449580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586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r = 14 feet</a:t>
            </a: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d = 15 miles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43269"/>
              </p:ext>
            </p:extLst>
          </p:nvPr>
        </p:nvGraphicFramePr>
        <p:xfrm>
          <a:off x="4191000" y="5562600"/>
          <a:ext cx="4838700" cy="857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7" name="Equation" r:id="rId5" imgW="1002960" imgH="177480" progId="Equation.DSMT4">
                  <p:embed/>
                </p:oleObj>
              </mc:Choice>
              <mc:Fallback>
                <p:oleObj name="Equation" r:id="rId5" imgW="1002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562600"/>
                        <a:ext cx="4838700" cy="857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32146"/>
              </p:ext>
            </p:extLst>
          </p:nvPr>
        </p:nvGraphicFramePr>
        <p:xfrm>
          <a:off x="4495800" y="1447800"/>
          <a:ext cx="3619500" cy="1131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" name="Equation" r:id="rId7" imgW="812520" imgH="253800" progId="Equation.DSMT4">
                  <p:embed/>
                </p:oleObj>
              </mc:Choice>
              <mc:Fallback>
                <p:oleObj name="Equation" r:id="rId7" imgW="81252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447800"/>
                        <a:ext cx="3619500" cy="1131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5963"/>
              </p:ext>
            </p:extLst>
          </p:nvPr>
        </p:nvGraphicFramePr>
        <p:xfrm>
          <a:off x="4191000" y="4343400"/>
          <a:ext cx="322421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43400"/>
                        <a:ext cx="3224213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0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+mn-lt"/>
              </a:rPr>
              <a:t>Ex 3 and 4:  Find </a:t>
            </a:r>
            <a:r>
              <a:rPr lang="en-US" sz="4000" b="1" dirty="0">
                <a:latin typeface="+mn-lt"/>
              </a:rPr>
              <a:t>the </a:t>
            </a:r>
            <a:r>
              <a:rPr lang="en-US" sz="4000" b="1" dirty="0" smtClean="0">
                <a:latin typeface="+mn-lt"/>
              </a:rPr>
              <a:t>circumference.  Round to the nearest tenths.</a:t>
            </a:r>
            <a:endParaRPr lang="en-US" sz="4000" b="1" dirty="0"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7432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1923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14.3 mm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1336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-1448141">
            <a:off x="6019800" y="19050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884518"/>
              </p:ext>
            </p:extLst>
          </p:nvPr>
        </p:nvGraphicFramePr>
        <p:xfrm>
          <a:off x="15240" y="5638800"/>
          <a:ext cx="4327525" cy="79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6" name="Equation" r:id="rId3" imgW="965160" imgH="177480" progId="Equation.DSMT4">
                  <p:embed/>
                </p:oleObj>
              </mc:Choice>
              <mc:Fallback>
                <p:oleObj name="Equation" r:id="rId3" imgW="965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" y="5638800"/>
                        <a:ext cx="4327525" cy="7984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657408"/>
              </p:ext>
            </p:extLst>
          </p:nvPr>
        </p:nvGraphicFramePr>
        <p:xfrm>
          <a:off x="5045075" y="5638800"/>
          <a:ext cx="4098925" cy="897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7"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5638800"/>
                        <a:ext cx="4098925" cy="897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89144"/>
              </p:ext>
            </p:extLst>
          </p:nvPr>
        </p:nvGraphicFramePr>
        <p:xfrm>
          <a:off x="22225" y="4144963"/>
          <a:ext cx="41846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8" name="Equation" r:id="rId7" imgW="939600" imgH="253800" progId="Equation.DSMT4">
                  <p:embed/>
                </p:oleObj>
              </mc:Choice>
              <mc:Fallback>
                <p:oleObj name="Equation" r:id="rId7" imgW="9396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4144963"/>
                        <a:ext cx="418465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376649"/>
              </p:ext>
            </p:extLst>
          </p:nvPr>
        </p:nvGraphicFramePr>
        <p:xfrm>
          <a:off x="5646737" y="4145280"/>
          <a:ext cx="3336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9" name="Equation" r:id="rId9" imgW="749160" imgH="253800" progId="Equation.DSMT4">
                  <p:embed/>
                </p:oleObj>
              </mc:Choice>
              <mc:Fallback>
                <p:oleObj name="Equation" r:id="rId9" imgW="7491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7" y="4145280"/>
                        <a:ext cx="3336925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52800" y="321401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>
              <a:endCxn id="26629" idx="0"/>
            </p:cNvCxnSpPr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8800" dirty="0" smtClean="0">
                <a:solidFill>
                  <a:schemeClr val="accent2"/>
                </a:solidFill>
                <a:latin typeface="Berlin Sans FB Demi" pitchFamily="34" charset="0"/>
              </a:rPr>
              <a:t>Arc Length</a:t>
            </a:r>
            <a:endParaRPr lang="en-US" sz="88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1371600"/>
          </a:xfrm>
          <a:solidFill>
            <a:srgbClr val="FFFF66"/>
          </a:solidFill>
        </p:spPr>
        <p:txBody>
          <a:bodyPr/>
          <a:lstStyle/>
          <a:p>
            <a:r>
              <a:rPr lang="en-US" sz="3600" dirty="0" smtClean="0">
                <a:latin typeface="Berlin Sans FB Demi" pitchFamily="34" charset="0"/>
              </a:rPr>
              <a:t>The distance along the curved line making the arc (NOT a degree amount)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26629" name="Arc 5"/>
          <p:cNvSpPr>
            <a:spLocks/>
          </p:cNvSpPr>
          <p:nvPr/>
        </p:nvSpPr>
        <p:spPr bwMode="auto">
          <a:xfrm rot="4504236">
            <a:off x="4572001" y="3112410"/>
            <a:ext cx="1428750" cy="1374775"/>
          </a:xfrm>
          <a:custGeom>
            <a:avLst/>
            <a:gdLst>
              <a:gd name="G0" fmla="+- 21308 0 0"/>
              <a:gd name="G1" fmla="+- 20520 0 0"/>
              <a:gd name="G2" fmla="+- 21600 0 0"/>
              <a:gd name="T0" fmla="*/ 0 w 21308"/>
              <a:gd name="T1" fmla="*/ 16982 h 20520"/>
              <a:gd name="T2" fmla="*/ 14564 w 21308"/>
              <a:gd name="T3" fmla="*/ 0 h 20520"/>
              <a:gd name="T4" fmla="*/ 21308 w 21308"/>
              <a:gd name="T5" fmla="*/ 20520 h 20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8" h="20520" fill="none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</a:path>
              <a:path w="21308" h="20520" stroke="0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  <a:lnTo>
                  <a:pt x="21308" y="2052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05686" y="4415737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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321</Words>
  <Application>Microsoft Office PowerPoint</Application>
  <PresentationFormat>On-screen Show (4:3)</PresentationFormat>
  <Paragraphs>78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Arial</vt:lpstr>
      <vt:lpstr>Berlin Sans FB</vt:lpstr>
      <vt:lpstr>Berlin Sans FB Demi</vt:lpstr>
      <vt:lpstr>Bradley Hand ITC</vt:lpstr>
      <vt:lpstr>Century Gothic</vt:lpstr>
      <vt:lpstr>Symbol</vt:lpstr>
      <vt:lpstr>Times New Roman</vt:lpstr>
      <vt:lpstr>Times New Roman (PCL6)</vt:lpstr>
      <vt:lpstr>Tw Cen MT</vt:lpstr>
      <vt:lpstr>Wingdings</vt:lpstr>
      <vt:lpstr>Default Design</vt:lpstr>
      <vt:lpstr>iRespondGraphMaster</vt:lpstr>
      <vt:lpstr>1_Default Design</vt:lpstr>
      <vt:lpstr>Equation</vt:lpstr>
      <vt:lpstr>MathType 6.0 Equation</vt:lpstr>
      <vt:lpstr>       EOC REVIEW  </vt:lpstr>
      <vt:lpstr>Questions over hw?</vt:lpstr>
      <vt:lpstr>Circumference, Arc Length, Area, and Area of Sectors</vt:lpstr>
      <vt:lpstr>Circumference</vt:lpstr>
      <vt:lpstr>Circumference</vt:lpstr>
      <vt:lpstr>2 Types of Answers</vt:lpstr>
      <vt:lpstr>Find the EXACT circumference.</vt:lpstr>
      <vt:lpstr>Ex 3 and 4:  Find the circumference.  Round to the nearest tenths.</vt:lpstr>
      <vt:lpstr>Arc Length</vt:lpstr>
      <vt:lpstr>Arc Length</vt:lpstr>
      <vt:lpstr>Ex 5.  Find the Arc Length Round to the nearest hundredths</vt:lpstr>
      <vt:lpstr>Ex 6.  Find the exact Arc Length.</vt:lpstr>
      <vt:lpstr>Ex 7.  What happens to the arc length if the radius were to be doubled?  Halved?</vt:lpstr>
      <vt:lpstr>Ex 8.  Find the perimeter of the region.</vt:lpstr>
      <vt:lpstr>Ex 9.  How far does the skater go from the top of one ramp to the top of the other?</vt:lpstr>
      <vt:lpstr>Area of Circles</vt:lpstr>
      <vt:lpstr>Find the EXACT area.</vt:lpstr>
      <vt:lpstr>11 and 12 Find the area.  Round to the nearest tenths.</vt:lpstr>
      <vt:lpstr>Area of a Sector</vt:lpstr>
      <vt:lpstr>Area of a Sector</vt:lpstr>
      <vt:lpstr>Example 13</vt:lpstr>
      <vt:lpstr>Example 14</vt:lpstr>
      <vt:lpstr>PowerPoint Presentation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Spencer Bernstein</cp:lastModifiedBy>
  <cp:revision>89</cp:revision>
  <cp:lastPrinted>2012-11-30T13:42:17Z</cp:lastPrinted>
  <dcterms:created xsi:type="dcterms:W3CDTF">2001-03-20T15:50:54Z</dcterms:created>
  <dcterms:modified xsi:type="dcterms:W3CDTF">2016-10-04T01:03:30Z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