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68" r:id="rId2"/>
  </p:sldMasterIdLst>
  <p:sldIdLst>
    <p:sldId id="256" r:id="rId3"/>
    <p:sldId id="278" r:id="rId4"/>
    <p:sldId id="269" r:id="rId5"/>
    <p:sldId id="274" r:id="rId6"/>
    <p:sldId id="276" r:id="rId7"/>
    <p:sldId id="275" r:id="rId8"/>
    <p:sldId id="273" r:id="rId9"/>
    <p:sldId id="259" r:id="rId10"/>
    <p:sldId id="277" r:id="rId11"/>
    <p:sldId id="257" r:id="rId12"/>
    <p:sldId id="258" r:id="rId13"/>
    <p:sldId id="260" r:id="rId14"/>
    <p:sldId id="262" r:id="rId15"/>
    <p:sldId id="261" r:id="rId16"/>
    <p:sldId id="267" r:id="rId17"/>
    <p:sldId id="268" r:id="rId18"/>
    <p:sldId id="263" r:id="rId19"/>
    <p:sldId id="264" r:id="rId20"/>
    <p:sldId id="265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162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61FD9D02-426E-46C9-9EE9-0DE1EF8B2838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7B8AEBBE-F8B2-42CF-9895-E86A608384EB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E1FAA6B6-10E5-4810-BC9F-DA72D8452E73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6D18D072-EF12-4AA2-BD71-ABC68B06D0E2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B8CDBF60-6CC3-4B74-A60D-3486985E4346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22714818-984F-4759-BF72-A33BDC1963BD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9EA7E191-5F94-4FC1-B823-BD7CABF7FA06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  <a:prstGeom prst="rect">
            <a:avLst/>
          </a:prstGeo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88856D55-EFBE-4F9B-8A5F-09D42CA22A9B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E5CFCF5A-EA79-452C-A52C-1A2668C2E7DF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2E5C4C28-BD4B-4892-9A2D-6E19BD753A9A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  <a:prstGeom prst="rect">
            <a:avLst/>
          </a:prstGeo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  <a:prstGeom prst="rect">
            <a:avLst/>
          </a:prstGeo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wip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44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10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9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2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4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7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45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22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1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5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3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6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9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43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30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33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5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7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9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flat" cmpd="sng" algn="ctr">
                  <a:solidFill>
                    <a:schemeClr val="accent1">
                      <a:shade val="50000"/>
                      <a:shade val="75000"/>
                      <a:lumMod val="8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</p:sldLayoutIdLst>
  <p:transition spd="slow">
    <p:wip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4.gi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en.wikipedia.org/wiki/File:Bonaventura_Cavalieri.jpe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29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32.pn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hreeacts.mrmeyer.com/youpourichoos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wmf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wmf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018108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 up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14120"/>
            <a:ext cx="8534400" cy="152908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Which solid has more volume?</a:t>
            </a:r>
          </a:p>
          <a:p>
            <a:r>
              <a:rPr lang="en-US" sz="3600" b="1" dirty="0" smtClean="0"/>
              <a:t>Show work as evidence.</a:t>
            </a:r>
            <a:endParaRPr lang="en-US" sz="3600" b="1" dirty="0"/>
          </a:p>
        </p:txBody>
      </p:sp>
      <p:pic>
        <p:nvPicPr>
          <p:cNvPr id="7174" name="Picture 6" descr="http://www.staff.vu.edu.au/mcaonline/units/measure/imagesmeas/padminis/pict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43200"/>
            <a:ext cx="3429000" cy="392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4455128" cy="340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1999" y="2737339"/>
            <a:ext cx="1207477" cy="3306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399726"/>
              </p:ext>
            </p:extLst>
          </p:nvPr>
        </p:nvGraphicFramePr>
        <p:xfrm>
          <a:off x="381000" y="2743200"/>
          <a:ext cx="3386138" cy="694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Equation" r:id="rId5" imgW="990360" imgH="203040" progId="Equation.DSMT4">
                  <p:embed/>
                </p:oleObj>
              </mc:Choice>
              <mc:Fallback>
                <p:oleObj name="Equation" r:id="rId5" imgW="99036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743200"/>
                        <a:ext cx="3386138" cy="6943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019509"/>
              </p:ext>
            </p:extLst>
          </p:nvPr>
        </p:nvGraphicFramePr>
        <p:xfrm>
          <a:off x="4878388" y="2590800"/>
          <a:ext cx="4037012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Equation" r:id="rId7" imgW="1180800" imgH="203040" progId="Equation.DSMT4">
                  <p:embed/>
                </p:oleObj>
              </mc:Choice>
              <mc:Fallback>
                <p:oleObj name="Equation" r:id="rId7" imgW="118080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8388" y="2590800"/>
                        <a:ext cx="4037012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70536" y="6148070"/>
            <a:ext cx="6226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</a:rPr>
              <a:t>The cylinder has more volume.</a:t>
            </a:r>
            <a:endParaRPr lang="en-US" sz="32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627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18267"/>
            <a:ext cx="5257800" cy="448733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Italian mathematician</a:t>
            </a:r>
          </a:p>
          <a:p>
            <a:r>
              <a:rPr lang="en-US" sz="3200" dirty="0" smtClean="0"/>
              <a:t>Known </a:t>
            </a:r>
            <a:r>
              <a:rPr lang="en-US" sz="3200" dirty="0"/>
              <a:t>for his work on the problems </a:t>
            </a:r>
            <a:r>
              <a:rPr lang="en-US" sz="3200" dirty="0" smtClean="0"/>
              <a:t>of: </a:t>
            </a:r>
          </a:p>
          <a:p>
            <a:pPr lvl="1"/>
            <a:r>
              <a:rPr lang="en-US" sz="3000" dirty="0" smtClean="0"/>
              <a:t>Optics</a:t>
            </a:r>
          </a:p>
          <a:p>
            <a:pPr lvl="1"/>
            <a:r>
              <a:rPr lang="en-US" sz="3000" dirty="0" smtClean="0"/>
              <a:t>Motion </a:t>
            </a:r>
          </a:p>
          <a:p>
            <a:pPr lvl="1"/>
            <a:r>
              <a:rPr lang="en-US" sz="3000" dirty="0" smtClean="0"/>
              <a:t>Calculus</a:t>
            </a:r>
          </a:p>
          <a:p>
            <a:pPr lvl="1"/>
            <a:r>
              <a:rPr lang="en-US" sz="3200" dirty="0" smtClean="0"/>
              <a:t>Introduction </a:t>
            </a:r>
            <a:r>
              <a:rPr lang="en-US" sz="3200" dirty="0"/>
              <a:t>of </a:t>
            </a:r>
            <a:r>
              <a:rPr lang="en-US" sz="3200" dirty="0" smtClean="0"/>
              <a:t>logarithms </a:t>
            </a:r>
            <a:endParaRPr lang="en-US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490472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Bonaventura </a:t>
            </a:r>
            <a:r>
              <a:rPr lang="en-US" sz="4800" b="1" dirty="0" err="1" smtClean="0"/>
              <a:t>Cavalieri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1598 – 1647</a:t>
            </a:r>
            <a:endParaRPr lang="en-US" sz="4800" b="1" dirty="0"/>
          </a:p>
        </p:txBody>
      </p:sp>
      <p:pic>
        <p:nvPicPr>
          <p:cNvPr id="1026" name="Picture 2" descr="http://upload.wikimedia.org/wikipedia/commons/thumb/4/49/Bonaventura_Cavalieri.jpeg/220px-Bonaventura_Cavalieri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588029"/>
            <a:ext cx="3505200" cy="426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638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3102504"/>
            <a:ext cx="8229600" cy="3450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/>
              <a:t>The volumes of two objects of the same height are equal if the areas of their corresponding cross sections are equal.</a:t>
            </a:r>
            <a:endParaRPr lang="en-US" sz="4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Cavalieri’s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Principle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10283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Cavalieri’s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Principle Examples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2" t="56483" r="16828" b="25139"/>
          <a:stretch/>
        </p:blipFill>
        <p:spPr bwMode="auto">
          <a:xfrm>
            <a:off x="152400" y="2590800"/>
            <a:ext cx="8983323" cy="187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4800" y="4419600"/>
            <a:ext cx="8382000" cy="1918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These pieces maintain their SAME volume regardless of how they are moved.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60691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Cavalieri’s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Principle Examples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8660036" cy="288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0" y="2133600"/>
            <a:ext cx="8888636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All heights are the same.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Since each cross sections’ area are congruent, all the volumes are equal.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68064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8" t="47931" r="58879" b="33586"/>
          <a:stretch/>
        </p:blipFill>
        <p:spPr bwMode="auto">
          <a:xfrm>
            <a:off x="228600" y="4038600"/>
            <a:ext cx="8114544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438400"/>
            <a:ext cx="8686800" cy="243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The same volume formula applies whether it’s a </a:t>
            </a:r>
            <a:r>
              <a:rPr lang="en-US" sz="3200" b="1" dirty="0" smtClean="0">
                <a:solidFill>
                  <a:srgbClr val="00B0F0"/>
                </a:solidFill>
              </a:rPr>
              <a:t>right</a:t>
            </a:r>
            <a:r>
              <a:rPr lang="en-US" sz="3200" b="1" dirty="0" smtClean="0"/>
              <a:t> prism or an </a:t>
            </a:r>
            <a:r>
              <a:rPr lang="en-US" sz="3200" b="1" dirty="0" smtClean="0">
                <a:solidFill>
                  <a:srgbClr val="FF0000"/>
                </a:solidFill>
              </a:rPr>
              <a:t>oblique </a:t>
            </a:r>
            <a:r>
              <a:rPr lang="en-US" sz="3200" b="1" dirty="0" smtClean="0"/>
              <a:t>prism.</a:t>
            </a:r>
          </a:p>
          <a:p>
            <a:pPr marL="0" indent="0">
              <a:buNone/>
            </a:pPr>
            <a:r>
              <a:rPr lang="en-US" sz="3200" b="1" dirty="0"/>
              <a:t>	</a:t>
            </a:r>
            <a:r>
              <a:rPr lang="en-US" sz="3200" b="1" dirty="0" smtClean="0"/>
              <a:t>			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  V =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</a:rPr>
              <a:t>Bh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Cavalieri’s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Principle Examples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8246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Example 1</a:t>
            </a:r>
            <a:r>
              <a:rPr lang="en-US" sz="3600" b="1" dirty="0"/>
              <a:t>: Which solid has more </a:t>
            </a:r>
            <a:r>
              <a:rPr lang="en-US" sz="3600" b="1" dirty="0" smtClean="0"/>
              <a:t>volume? Use </a:t>
            </a:r>
            <a:r>
              <a:rPr lang="en-US" sz="3600" b="1" dirty="0" err="1" smtClean="0"/>
              <a:t>Cavalieri’s</a:t>
            </a:r>
            <a:r>
              <a:rPr lang="en-US" sz="3600" b="1" dirty="0" smtClean="0"/>
              <a:t> Principle.</a:t>
            </a:r>
            <a:endParaRPr lang="en-US" sz="36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4495800" y="2438400"/>
            <a:ext cx="4495800" cy="3102223"/>
            <a:chOff x="3962400" y="2889931"/>
            <a:chExt cx="4122701" cy="2873051"/>
          </a:xfrm>
        </p:grpSpPr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039" y="2889931"/>
              <a:ext cx="3489959" cy="2873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962400" y="4387334"/>
              <a:ext cx="9621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20 in.</a:t>
              </a:r>
              <a:endParaRPr lang="en-US" sz="2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72200" y="4953000"/>
              <a:ext cx="7889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8</a:t>
              </a:r>
              <a:r>
                <a:rPr lang="en-US" sz="2400" b="1" dirty="0" smtClean="0"/>
                <a:t> in.</a:t>
              </a:r>
              <a:endParaRPr lang="en-US" sz="24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96102" y="5008602"/>
              <a:ext cx="7889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6 in.</a:t>
              </a:r>
              <a:endParaRPr lang="en-US" sz="2400" b="1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6934200" y="5193268"/>
              <a:ext cx="76200" cy="645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010400" y="5193268"/>
              <a:ext cx="152400" cy="64532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6934200" y="5181600"/>
              <a:ext cx="76200" cy="762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Isosceles Triangle 23"/>
            <p:cNvSpPr/>
            <p:nvPr/>
          </p:nvSpPr>
          <p:spPr>
            <a:xfrm>
              <a:off x="5334000" y="4015740"/>
              <a:ext cx="1977342" cy="533400"/>
            </a:xfrm>
            <a:prstGeom prst="triangle">
              <a:avLst>
                <a:gd name="adj" fmla="val 5366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133600"/>
            <a:ext cx="3532199" cy="3445133"/>
            <a:chOff x="762000" y="3048000"/>
            <a:chExt cx="2922599" cy="2987933"/>
          </a:xfrm>
        </p:grpSpPr>
        <p:sp>
          <p:nvSpPr>
            <p:cNvPr id="4" name="Cube 3"/>
            <p:cNvSpPr/>
            <p:nvPr/>
          </p:nvSpPr>
          <p:spPr>
            <a:xfrm>
              <a:off x="1371600" y="3048000"/>
              <a:ext cx="1828800" cy="2514600"/>
            </a:xfrm>
            <a:prstGeom prst="cub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76400" y="5574268"/>
              <a:ext cx="7889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6</a:t>
              </a:r>
              <a:r>
                <a:rPr lang="en-US" sz="2400" b="1" dirty="0" smtClean="0"/>
                <a:t> in.</a:t>
              </a:r>
              <a:endParaRPr lang="en-US" sz="2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95600" y="5193268"/>
              <a:ext cx="7889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4</a:t>
              </a:r>
              <a:r>
                <a:rPr lang="en-US" sz="2400" b="1" dirty="0" smtClean="0"/>
                <a:t> in.</a:t>
              </a:r>
              <a:endParaRPr lang="en-US" sz="2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000" y="4419600"/>
              <a:ext cx="9621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20 in.</a:t>
              </a:r>
              <a:endParaRPr lang="en-US" sz="2400" b="1" dirty="0"/>
            </a:p>
          </p:txBody>
        </p:sp>
        <p:sp>
          <p:nvSpPr>
            <p:cNvPr id="17" name="Parallelogram 16"/>
            <p:cNvSpPr/>
            <p:nvPr/>
          </p:nvSpPr>
          <p:spPr>
            <a:xfrm>
              <a:off x="1358241" y="3048000"/>
              <a:ext cx="1851708" cy="457200"/>
            </a:xfrm>
            <a:prstGeom prst="parallelogram">
              <a:avLst>
                <a:gd name="adj" fmla="val 1070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22"/>
            <p:cNvSpPr/>
            <p:nvPr/>
          </p:nvSpPr>
          <p:spPr>
            <a:xfrm>
              <a:off x="1371600" y="5105400"/>
              <a:ext cx="1851708" cy="457200"/>
            </a:xfrm>
            <a:prstGeom prst="parallelogram">
              <a:avLst>
                <a:gd name="adj" fmla="val 1070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1828800" y="3505200"/>
              <a:ext cx="0" cy="1600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Parallelogram 27"/>
            <p:cNvSpPr/>
            <p:nvPr/>
          </p:nvSpPr>
          <p:spPr>
            <a:xfrm>
              <a:off x="1360122" y="4114800"/>
              <a:ext cx="1851708" cy="457200"/>
            </a:xfrm>
            <a:prstGeom prst="parallelogram">
              <a:avLst>
                <a:gd name="adj" fmla="val 1070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743200" y="4114800"/>
              <a:ext cx="0" cy="144803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76200" y="5396805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66"/>
                </a:solidFill>
              </a:rPr>
              <a:t>The area of the cross sections are both 24in</a:t>
            </a:r>
            <a:r>
              <a:rPr lang="en-US" sz="2800" b="1" baseline="30000" dirty="0" smtClean="0">
                <a:solidFill>
                  <a:srgbClr val="FF0066"/>
                </a:solidFill>
              </a:rPr>
              <a:t>2</a:t>
            </a:r>
            <a:r>
              <a:rPr lang="en-US" sz="2800" b="1" dirty="0" smtClean="0">
                <a:solidFill>
                  <a:srgbClr val="FF0066"/>
                </a:solidFill>
              </a:rPr>
              <a:t> and have the same height of 20, so the solids have the SAME volume.</a:t>
            </a:r>
            <a:endParaRPr lang="en-US" sz="28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95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Example 2:  </a:t>
            </a:r>
            <a:r>
              <a:rPr lang="en-US" sz="3600" b="1" dirty="0"/>
              <a:t>Which solid has more volume? Use </a:t>
            </a:r>
            <a:r>
              <a:rPr lang="en-US" sz="3600" b="1" dirty="0" err="1"/>
              <a:t>Cavalieri’s</a:t>
            </a:r>
            <a:r>
              <a:rPr lang="en-US" sz="3600" b="1" dirty="0"/>
              <a:t> Principle.</a:t>
            </a:r>
          </a:p>
        </p:txBody>
      </p:sp>
      <p:pic>
        <p:nvPicPr>
          <p:cNvPr id="9220" name="Picture 4" descr="http://hotmath.com/hotmath_help/topics/surface-area-of-a-prism/surface-area-of-a-prism-image005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" t="6952" r="4502" b="10336"/>
          <a:stretch/>
        </p:blipFill>
        <p:spPr bwMode="auto">
          <a:xfrm>
            <a:off x="0" y="2286001"/>
            <a:ext cx="4968360" cy="239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800600" y="3200400"/>
            <a:ext cx="4114800" cy="2595265"/>
            <a:chOff x="4800600" y="3626822"/>
            <a:chExt cx="3714076" cy="2168843"/>
          </a:xfrm>
        </p:grpSpPr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514" y="3626822"/>
              <a:ext cx="2794210" cy="1765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677144" y="5334000"/>
              <a:ext cx="9300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+mj-lt"/>
                  <a:cs typeface="Times New Roman" panose="02020603050405020304" pitchFamily="18" charset="0"/>
                </a:rPr>
                <a:t>6 cm</a:t>
              </a:r>
              <a:endParaRPr lang="en-US" sz="2400" b="1"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00600" y="4758311"/>
              <a:ext cx="9300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+mj-lt"/>
                  <a:cs typeface="Times New Roman" panose="02020603050405020304" pitchFamily="18" charset="0"/>
                </a:rPr>
                <a:t>6 cm</a:t>
              </a:r>
              <a:endParaRPr lang="en-US" sz="2400" b="1"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11489" y="4758311"/>
              <a:ext cx="11031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+mj-lt"/>
                  <a:cs typeface="Times New Roman" panose="02020603050405020304" pitchFamily="18" charset="0"/>
                </a:rPr>
                <a:t>10 cm</a:t>
              </a:r>
              <a:endParaRPr lang="en-US" sz="2400" b="1"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5473005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66"/>
                </a:solidFill>
              </a:rPr>
              <a:t>The area of the cross sections are both 36cm</a:t>
            </a:r>
            <a:r>
              <a:rPr lang="en-US" sz="2800" b="1" baseline="30000" dirty="0" smtClean="0">
                <a:solidFill>
                  <a:srgbClr val="FF0066"/>
                </a:solidFill>
              </a:rPr>
              <a:t>2</a:t>
            </a:r>
            <a:r>
              <a:rPr lang="en-US" sz="2800" b="1" dirty="0" smtClean="0">
                <a:solidFill>
                  <a:srgbClr val="FF0066"/>
                </a:solidFill>
              </a:rPr>
              <a:t> and have the same height of 10, so the solids have the SAME volume.</a:t>
            </a:r>
            <a:endParaRPr lang="en-US" sz="28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35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3.  Find the volume to the nearest tenth.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2590800"/>
            <a:ext cx="5867401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018489"/>
              </p:ext>
            </p:extLst>
          </p:nvPr>
        </p:nvGraphicFramePr>
        <p:xfrm>
          <a:off x="701431" y="1892300"/>
          <a:ext cx="2041769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" name="Equation" r:id="rId4" imgW="482400" imgH="164880" progId="Equation.DSMT4">
                  <p:embed/>
                </p:oleObj>
              </mc:Choice>
              <mc:Fallback>
                <p:oleObj name="Equation" r:id="rId4" imgW="48240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1431" y="1892300"/>
                        <a:ext cx="2041769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278964"/>
              </p:ext>
            </p:extLst>
          </p:nvPr>
        </p:nvGraphicFramePr>
        <p:xfrm>
          <a:off x="111124" y="2873375"/>
          <a:ext cx="3546476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" name="Equation" r:id="rId6" imgW="838080" imgH="203040" progId="Equation.DSMT4">
                  <p:embed/>
                </p:oleObj>
              </mc:Choice>
              <mc:Fallback>
                <p:oleObj name="Equation" r:id="rId6" imgW="83808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4" y="2873375"/>
                        <a:ext cx="3546476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891697"/>
              </p:ext>
            </p:extLst>
          </p:nvPr>
        </p:nvGraphicFramePr>
        <p:xfrm>
          <a:off x="54267" y="4038600"/>
          <a:ext cx="710853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" name="Equation" r:id="rId8" imgW="1054080" imgH="203040" progId="Equation.DSMT4">
                  <p:embed/>
                </p:oleObj>
              </mc:Choice>
              <mc:Fallback>
                <p:oleObj name="Equation" r:id="rId8" imgW="105408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67" y="4038600"/>
                        <a:ext cx="7108533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2713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170" y="2643570"/>
            <a:ext cx="5572971" cy="3909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4.  Find the volume to the nearest tenth.</a:t>
            </a:r>
            <a:endParaRPr lang="en-US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161685"/>
              </p:ext>
            </p:extLst>
          </p:nvPr>
        </p:nvGraphicFramePr>
        <p:xfrm>
          <a:off x="701431" y="1892300"/>
          <a:ext cx="2041769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" name="Equation" r:id="rId4" imgW="482400" imgH="164880" progId="Equation.DSMT4">
                  <p:embed/>
                </p:oleObj>
              </mc:Choice>
              <mc:Fallback>
                <p:oleObj name="Equation" r:id="rId4" imgW="48240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1431" y="1892300"/>
                        <a:ext cx="2041769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956562"/>
              </p:ext>
            </p:extLst>
          </p:nvPr>
        </p:nvGraphicFramePr>
        <p:xfrm>
          <a:off x="192088" y="2927350"/>
          <a:ext cx="33845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" name="Equation" r:id="rId6" imgW="799920" imgH="177480" progId="Equation.DSMT4">
                  <p:embed/>
                </p:oleObj>
              </mc:Choice>
              <mc:Fallback>
                <p:oleObj name="Equation" r:id="rId6" imgW="7999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2927350"/>
                        <a:ext cx="338455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842300"/>
              </p:ext>
            </p:extLst>
          </p:nvPr>
        </p:nvGraphicFramePr>
        <p:xfrm>
          <a:off x="0" y="3912585"/>
          <a:ext cx="4114800" cy="1045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" name="Equation" r:id="rId8" imgW="799920" imgH="203040" progId="Equation.DSMT4">
                  <p:embed/>
                </p:oleObj>
              </mc:Choice>
              <mc:Fallback>
                <p:oleObj name="Equation" r:id="rId8" imgW="799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912585"/>
                        <a:ext cx="4114800" cy="1045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68440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524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Versa Tiles Worksheet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600" y="914400"/>
            <a:ext cx="80010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12 problems Find the Volume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069239"/>
              </p:ext>
            </p:extLst>
          </p:nvPr>
        </p:nvGraphicFramePr>
        <p:xfrm>
          <a:off x="228600" y="5029200"/>
          <a:ext cx="873918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7" name="Equation" r:id="rId3" imgW="2705040" imgH="393480" progId="Equation.DSMT4">
                  <p:embed/>
                </p:oleObj>
              </mc:Choice>
              <mc:Fallback>
                <p:oleObj name="Equation" r:id="rId3" imgW="2705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5029200"/>
                        <a:ext cx="8739188" cy="1273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30317"/>
              </p:ext>
            </p:extLst>
          </p:nvPr>
        </p:nvGraphicFramePr>
        <p:xfrm>
          <a:off x="304800" y="1981200"/>
          <a:ext cx="3117850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8" name="Equation" r:id="rId5" imgW="965160" imgH="393480" progId="Equation.DSMT4">
                  <p:embed/>
                </p:oleObj>
              </mc:Choice>
              <mc:Fallback>
                <p:oleObj name="Equation" r:id="rId5" imgW="96516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81200"/>
                        <a:ext cx="3117850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291192"/>
              </p:ext>
            </p:extLst>
          </p:nvPr>
        </p:nvGraphicFramePr>
        <p:xfrm>
          <a:off x="4183680" y="2116138"/>
          <a:ext cx="4503120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9" name="Equation" r:id="rId7" imgW="1269720" imgH="241200" progId="Equation.DSMT4">
                  <p:embed/>
                </p:oleObj>
              </mc:Choice>
              <mc:Fallback>
                <p:oleObj name="Equation" r:id="rId7" imgW="126972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3680" y="2116138"/>
                        <a:ext cx="4503120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02472"/>
              </p:ext>
            </p:extLst>
          </p:nvPr>
        </p:nvGraphicFramePr>
        <p:xfrm>
          <a:off x="4724400" y="3124200"/>
          <a:ext cx="336987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0" name="Equation" r:id="rId9" imgW="761760" imgH="241200" progId="Equation.DSMT4">
                  <p:embed/>
                </p:oleObj>
              </mc:Choice>
              <mc:Fallback>
                <p:oleObj name="Equation" r:id="rId9" imgW="761760" imgH="24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124200"/>
                        <a:ext cx="336987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5775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018108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 up #2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5638800"/>
            <a:ext cx="883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</a:rPr>
              <a:t>5 ft.</a:t>
            </a:r>
            <a:endParaRPr lang="en-US" sz="3200" b="1" dirty="0">
              <a:solidFill>
                <a:srgbClr val="FF006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8505825" cy="185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62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1780108"/>
          </a:xfrm>
        </p:spPr>
        <p:txBody>
          <a:bodyPr>
            <a:noAutofit/>
          </a:bodyPr>
          <a:lstStyle/>
          <a:p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620000" cy="32766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Composites WS</a:t>
            </a:r>
          </a:p>
          <a:p>
            <a:endParaRPr lang="en-US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800" b="1" dirty="0" smtClean="0">
                <a:solidFill>
                  <a:srgbClr val="FF0066"/>
                </a:solidFill>
              </a:rPr>
              <a:t>Test Friday!</a:t>
            </a:r>
            <a:endParaRPr lang="en-US" sz="48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6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90472"/>
          </a:xfrm>
        </p:spPr>
        <p:txBody>
          <a:bodyPr>
            <a:noAutofit/>
          </a:bodyPr>
          <a:lstStyle/>
          <a:p>
            <a:r>
              <a:rPr lang="en-US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much can each glass hold?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7000"/>
            <a:ext cx="759272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6248400"/>
            <a:ext cx="33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3"/>
              </a:rPr>
              <a:t>You pour, I choose!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73011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Glass 1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24000"/>
            <a:ext cx="91440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186322"/>
              </p:ext>
            </p:extLst>
          </p:nvPr>
        </p:nvGraphicFramePr>
        <p:xfrm>
          <a:off x="3200400" y="2865438"/>
          <a:ext cx="5573713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Equation" r:id="rId3" imgW="1434960" imgH="228600" progId="Equation.DSMT4">
                  <p:embed/>
                </p:oleObj>
              </mc:Choice>
              <mc:Fallback>
                <p:oleObj name="Equation" r:id="rId3" imgW="143496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865438"/>
                        <a:ext cx="5573713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091742"/>
              </p:ext>
            </p:extLst>
          </p:nvPr>
        </p:nvGraphicFramePr>
        <p:xfrm>
          <a:off x="3475038" y="4510088"/>
          <a:ext cx="4859337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Equation" r:id="rId5" imgW="1002960" imgH="228600" progId="Equation.DSMT4">
                  <p:embed/>
                </p:oleObj>
              </mc:Choice>
              <mc:Fallback>
                <p:oleObj name="Equation" r:id="rId5" imgW="100296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038" y="4510088"/>
                        <a:ext cx="4859337" cy="110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2057400" cy="430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1316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Glass 2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24000"/>
            <a:ext cx="91440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15603"/>
              </p:ext>
            </p:extLst>
          </p:nvPr>
        </p:nvGraphicFramePr>
        <p:xfrm>
          <a:off x="3276600" y="2816225"/>
          <a:ext cx="57689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Equation" r:id="rId3" imgW="1574640" imgH="253800" progId="Equation.DSMT4">
                  <p:embed/>
                </p:oleObj>
              </mc:Choice>
              <mc:Fallback>
                <p:oleObj name="Equation" r:id="rId3" imgW="157464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816225"/>
                        <a:ext cx="5768975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235135"/>
              </p:ext>
            </p:extLst>
          </p:nvPr>
        </p:nvGraphicFramePr>
        <p:xfrm>
          <a:off x="3200400" y="3733800"/>
          <a:ext cx="5699125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Equation" r:id="rId5" imgW="2108160" imgH="431640" progId="Equation.DSMT4">
                  <p:embed/>
                </p:oleObj>
              </mc:Choice>
              <mc:Fallback>
                <p:oleObj name="Equation" r:id="rId5" imgW="210816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733800"/>
                        <a:ext cx="5699125" cy="116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080826"/>
              </p:ext>
            </p:extLst>
          </p:nvPr>
        </p:nvGraphicFramePr>
        <p:xfrm>
          <a:off x="3505200" y="5181600"/>
          <a:ext cx="4859338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name="Equation" r:id="rId7" imgW="1002960" imgH="228600" progId="Equation.DSMT4">
                  <p:embed/>
                </p:oleObj>
              </mc:Choice>
              <mc:Fallback>
                <p:oleObj name="Equation" r:id="rId7" imgW="100296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181600"/>
                        <a:ext cx="4859338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31" y="1752600"/>
            <a:ext cx="2453069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605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Glass 3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24000"/>
            <a:ext cx="91440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016446"/>
              </p:ext>
            </p:extLst>
          </p:nvPr>
        </p:nvGraphicFramePr>
        <p:xfrm>
          <a:off x="4092575" y="3784600"/>
          <a:ext cx="3914775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Equation" r:id="rId3" imgW="1447560" imgH="393480" progId="Equation.DSMT4">
                  <p:embed/>
                </p:oleObj>
              </mc:Choice>
              <mc:Fallback>
                <p:oleObj name="Equation" r:id="rId3" imgW="144756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2575" y="3784600"/>
                        <a:ext cx="3914775" cy="106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386460"/>
              </p:ext>
            </p:extLst>
          </p:nvPr>
        </p:nvGraphicFramePr>
        <p:xfrm>
          <a:off x="4291013" y="2695575"/>
          <a:ext cx="3363912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Equation" r:id="rId5" imgW="1244520" imgH="241200" progId="Equation.DSMT4">
                  <p:embed/>
                </p:oleObj>
              </mc:Choice>
              <mc:Fallback>
                <p:oleObj name="Equation" r:id="rId5" imgW="1244520" imgH="24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1013" y="2695575"/>
                        <a:ext cx="3363912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153907"/>
              </p:ext>
            </p:extLst>
          </p:nvPr>
        </p:nvGraphicFramePr>
        <p:xfrm>
          <a:off x="3657600" y="5181600"/>
          <a:ext cx="455295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Equation" r:id="rId7" imgW="939600" imgH="228600" progId="Equation.DSMT4">
                  <p:embed/>
                </p:oleObj>
              </mc:Choice>
              <mc:Fallback>
                <p:oleObj name="Equation" r:id="rId7" imgW="9396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181600"/>
                        <a:ext cx="4552950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2209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5943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 Review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24000"/>
            <a:ext cx="91440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414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Skills Check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24000"/>
            <a:ext cx="91440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306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0032" y="381000"/>
            <a:ext cx="7772400" cy="3606560"/>
          </a:xfrm>
        </p:spPr>
        <p:txBody>
          <a:bodyPr>
            <a:noAutofit/>
          </a:bodyPr>
          <a:lstStyle/>
          <a:p>
            <a:r>
              <a:rPr lang="en-US" sz="11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Cavalieri’s</a:t>
            </a:r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Principle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6559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688</TotalTime>
  <Words>280</Words>
  <Application>Microsoft Office PowerPoint</Application>
  <PresentationFormat>On-screen Show (4:3)</PresentationFormat>
  <Paragraphs>56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Candara</vt:lpstr>
      <vt:lpstr>Century Gothic</vt:lpstr>
      <vt:lpstr>Symbol</vt:lpstr>
      <vt:lpstr>Times New Roman</vt:lpstr>
      <vt:lpstr>Waveform</vt:lpstr>
      <vt:lpstr>iRespondGraphMaster</vt:lpstr>
      <vt:lpstr>Equation</vt:lpstr>
      <vt:lpstr> Warm up</vt:lpstr>
      <vt:lpstr> Warm up #2</vt:lpstr>
      <vt:lpstr>How much can each glass hold?</vt:lpstr>
      <vt:lpstr>Glass 1</vt:lpstr>
      <vt:lpstr>Glass 2</vt:lpstr>
      <vt:lpstr>Glass 3</vt:lpstr>
      <vt:lpstr>Homework Review</vt:lpstr>
      <vt:lpstr>Skills Check</vt:lpstr>
      <vt:lpstr>Cavalieri’s Principle</vt:lpstr>
      <vt:lpstr>Bonaventura Cavalieri 1598 – 1647</vt:lpstr>
      <vt:lpstr>Cavalieri’s Principle</vt:lpstr>
      <vt:lpstr>Cavalieri’s Principle Examples</vt:lpstr>
      <vt:lpstr>Cavalieri’s Principle Examples</vt:lpstr>
      <vt:lpstr>Cavalieri’s Principle Examples</vt:lpstr>
      <vt:lpstr>Example 1: Which solid has more volume? Use Cavalieri’s Principle.</vt:lpstr>
      <vt:lpstr>Example 2:  Which solid has more volume? Use Cavalieri’s Principle.</vt:lpstr>
      <vt:lpstr>3.  Find the volume to the nearest tenth.</vt:lpstr>
      <vt:lpstr>4.  Find the volume to the nearest tenth.</vt:lpstr>
      <vt:lpstr>Versa Tiles Worksheet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Freeman</dc:creator>
  <cp:lastModifiedBy>Spencer Bernstein</cp:lastModifiedBy>
  <cp:revision>39</cp:revision>
  <dcterms:created xsi:type="dcterms:W3CDTF">2013-11-13T20:53:23Z</dcterms:created>
  <dcterms:modified xsi:type="dcterms:W3CDTF">2016-10-18T15:37:24Z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eepGraph">
    <vt:bool>false</vt:bool>
  </property>
  <property fmtid="{D5CDD505-2E9C-101B-9397-08002B2CF9AE}" pid="3" name="AutoReflect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