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9"/>
  </p:notesMasterIdLst>
  <p:handoutMasterIdLst>
    <p:handoutMasterId r:id="rId30"/>
  </p:handoutMasterIdLst>
  <p:sldIdLst>
    <p:sldId id="258" r:id="rId4"/>
    <p:sldId id="259" r:id="rId5"/>
    <p:sldId id="276" r:id="rId6"/>
    <p:sldId id="260" r:id="rId7"/>
    <p:sldId id="277" r:id="rId8"/>
    <p:sldId id="269" r:id="rId9"/>
    <p:sldId id="278" r:id="rId10"/>
    <p:sldId id="261" r:id="rId11"/>
    <p:sldId id="280" r:id="rId12"/>
    <p:sldId id="262" r:id="rId13"/>
    <p:sldId id="279" r:id="rId14"/>
    <p:sldId id="264" r:id="rId15"/>
    <p:sldId id="281" r:id="rId16"/>
    <p:sldId id="265" r:id="rId17"/>
    <p:sldId id="282" r:id="rId18"/>
    <p:sldId id="266" r:id="rId19"/>
    <p:sldId id="283" r:id="rId20"/>
    <p:sldId id="267" r:id="rId21"/>
    <p:sldId id="284" r:id="rId22"/>
    <p:sldId id="272" r:id="rId23"/>
    <p:sldId id="285" r:id="rId24"/>
    <p:sldId id="273" r:id="rId25"/>
    <p:sldId id="286" r:id="rId26"/>
    <p:sldId id="274" r:id="rId27"/>
    <p:sldId id="287" r:id="rId2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7" autoAdjust="0"/>
    <p:restoredTop sz="94660"/>
  </p:normalViewPr>
  <p:slideViewPr>
    <p:cSldViewPr>
      <p:cViewPr varScale="1">
        <p:scale>
          <a:sx n="89" d="100"/>
          <a:sy n="89" d="100"/>
        </p:scale>
        <p:origin x="1330" y="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599BB-3303-4A38-A232-E6BA39345F68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002A8-3FDE-46F2-878D-795FCEECCF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CADF2-5FCF-4B25-BBA5-7A99F90F73FF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10C31-167E-456E-BDF7-1B204694C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70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4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489B6-3AC0-49B6-8838-8A470CB2FB31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7855-1665-4954-A992-42FA62A1E5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75" y="0"/>
            <a:ext cx="9144000" cy="3200400"/>
          </a:xfrm>
        </p:spPr>
        <p:txBody>
          <a:bodyPr>
            <a:noAutofit/>
          </a:bodyPr>
          <a:lstStyle/>
          <a:p>
            <a:r>
              <a:rPr lang="en-US" sz="21500" b="1" dirty="0" smtClean="0">
                <a:solidFill>
                  <a:srgbClr val="008000"/>
                </a:solidFill>
              </a:rPr>
              <a:t>Review</a:t>
            </a:r>
            <a:endParaRPr lang="en-US" sz="21500" b="1" dirty="0">
              <a:solidFill>
                <a:srgbClr val="008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8153400" cy="2971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Unit </a:t>
            </a:r>
            <a:r>
              <a:rPr lang="en-US" sz="5400" b="1" dirty="0" smtClean="0">
                <a:solidFill>
                  <a:schemeClr val="tx1"/>
                </a:solidFill>
              </a:rPr>
              <a:t>#7 </a:t>
            </a:r>
            <a:r>
              <a:rPr lang="en-US" sz="5400" b="1" dirty="0" smtClean="0">
                <a:solidFill>
                  <a:schemeClr val="tx1"/>
                </a:solidFill>
              </a:rPr>
              <a:t>Circle Lengths &amp; Volumes</a:t>
            </a:r>
          </a:p>
          <a:p>
            <a:r>
              <a:rPr lang="en-US" sz="5400" b="1" dirty="0" smtClean="0">
                <a:solidFill>
                  <a:schemeClr val="tx1"/>
                </a:solidFill>
              </a:rPr>
              <a:t>with QR Code Answers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Q5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066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Find the perimeter of the polygon.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4400" y="2261175"/>
            <a:ext cx="2590800" cy="2590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261175"/>
            <a:ext cx="381000" cy="2514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2261175"/>
            <a:ext cx="3733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4775775"/>
            <a:ext cx="18288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38200" y="180397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 cm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1200" y="477577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 cm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667000" y="1752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16 cm</a:t>
            </a:r>
            <a:endParaRPr lang="en-US" sz="32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895600" y="2261175"/>
            <a:ext cx="1524000" cy="2651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16280" y="3373695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026898" y="1910655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15640" y="3687484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89738" y="4486215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914400" y="469957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 cm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#5</a:t>
            </a:r>
            <a:endParaRPr lang="en-US" sz="9600" b="1" dirty="0"/>
          </a:p>
        </p:txBody>
      </p:sp>
      <p:pic>
        <p:nvPicPr>
          <p:cNvPr id="49154" name="Picture 2" descr="C:\Users\cee13931\Downloads\qrcode.2550666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410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Q6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Solve for</a:t>
            </a:r>
            <a:r>
              <a:rPr lang="en-US" sz="40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 x.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2286000"/>
            <a:ext cx="3200400" cy="3200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0"/>
            <a:endCxn id="6" idx="5"/>
          </p:cNvCxnSpPr>
          <p:nvPr/>
        </p:nvCxnSpPr>
        <p:spPr>
          <a:xfrm>
            <a:off x="2286000" y="2286000"/>
            <a:ext cx="1131512" cy="27317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8338" y="3544669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8800" y="2769928"/>
            <a:ext cx="1573472" cy="264027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24200" y="2996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8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124200" y="4139625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25908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828800" y="4419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#6</a:t>
            </a:r>
            <a:endParaRPr lang="en-US" sz="9600" b="1" dirty="0"/>
          </a:p>
        </p:txBody>
      </p:sp>
      <p:pic>
        <p:nvPicPr>
          <p:cNvPr id="4098" name="Picture 2" descr="C:\Users\cee13931\Downloads\qrcode.2821109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Q7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906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Solve for</a:t>
            </a:r>
            <a:r>
              <a:rPr lang="en-US" sz="32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 x and round to the nearest tenth.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1828800"/>
            <a:ext cx="3200400" cy="3200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1154488" y="4267200"/>
            <a:ext cx="6160712" cy="2933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18338" y="3087469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43000" y="2301240"/>
            <a:ext cx="6160712" cy="19697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00600" y="29966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11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495800" y="43434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13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05000" y="21336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20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4038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#7</a:t>
            </a:r>
            <a:endParaRPr lang="en-US" sz="9600" b="1" dirty="0"/>
          </a:p>
        </p:txBody>
      </p:sp>
      <p:pic>
        <p:nvPicPr>
          <p:cNvPr id="51202" name="Picture 2" descr="C:\Users\cee13931\Downloads\qrcode.2550667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5735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Q8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066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Solve for</a:t>
            </a:r>
            <a:r>
              <a:rPr lang="en-US" sz="32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 x and round to the nearest tenth.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381000" y="1828800"/>
            <a:ext cx="3200400" cy="3200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3"/>
          </p:cNvCxnSpPr>
          <p:nvPr/>
        </p:nvCxnSpPr>
        <p:spPr>
          <a:xfrm flipV="1">
            <a:off x="849688" y="3581400"/>
            <a:ext cx="3417512" cy="979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13538" y="3087469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stCxn id="6" idx="7"/>
          </p:cNvCxnSpPr>
          <p:nvPr/>
        </p:nvCxnSpPr>
        <p:spPr>
          <a:xfrm>
            <a:off x="3112712" y="2297487"/>
            <a:ext cx="1154488" cy="12839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33800" y="25908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581400" y="3733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905000" y="40386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#8</a:t>
            </a:r>
            <a:endParaRPr lang="en-US" sz="9600" b="1" dirty="0"/>
          </a:p>
        </p:txBody>
      </p:sp>
      <p:pic>
        <p:nvPicPr>
          <p:cNvPr id="52226" name="Picture 2" descr="C:\Users\cee13931\Downloads\qrcode.2550668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410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Q9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9906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Solve for</a:t>
            </a:r>
            <a:r>
              <a:rPr lang="en-US" sz="32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 x and round to the nearest tenth.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400" y="1815556"/>
            <a:ext cx="3200400" cy="32004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590800" y="2882356"/>
            <a:ext cx="3276600" cy="189351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84938" y="3074225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09800" y="1891756"/>
            <a:ext cx="3657600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795492">
            <a:off x="3429000" y="1963253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3x – 4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 rot="19975976">
            <a:off x="3814660" y="3422446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+ 10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#9</a:t>
            </a:r>
            <a:endParaRPr lang="en-US" sz="9600" b="1" dirty="0"/>
          </a:p>
        </p:txBody>
      </p:sp>
      <p:pic>
        <p:nvPicPr>
          <p:cNvPr id="53250" name="Picture 2" descr="C:\Users\cee13931\Downloads\qrcode.255066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5257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Q1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j-ea"/>
                <a:cs typeface="+mj-cs"/>
              </a:rPr>
              <a:t>Solve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ea typeface="+mj-ea"/>
                <a:cs typeface="+mj-cs"/>
              </a:rPr>
              <a:t> for x.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1295400" y="3657600"/>
            <a:ext cx="2590800" cy="2590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3048000"/>
            <a:ext cx="0" cy="190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76582" y="4611469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>
            <a:endCxn id="6" idx="6"/>
          </p:cNvCxnSpPr>
          <p:nvPr/>
        </p:nvCxnSpPr>
        <p:spPr>
          <a:xfrm>
            <a:off x="1295400" y="3048000"/>
            <a:ext cx="2590800" cy="1905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95400" y="4677685"/>
            <a:ext cx="275315" cy="275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6" idx="2"/>
            <a:endCxn id="6" idx="6"/>
          </p:cNvCxnSpPr>
          <p:nvPr/>
        </p:nvCxnSpPr>
        <p:spPr>
          <a:xfrm>
            <a:off x="1295400" y="4953000"/>
            <a:ext cx="2590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" y="3708112"/>
            <a:ext cx="95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3.2   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2743200" y="3200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   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51302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   </a:t>
            </a:r>
            <a:endParaRPr lang="en-US" sz="32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433057" y="2869971"/>
            <a:ext cx="2616137" cy="193448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90800" y="5105400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Q10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diameter of a sphere is 20 yd.  Find the volume </a:t>
            </a:r>
            <a:r>
              <a:rPr lang="en-US" sz="4000" b="1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and round to the nearest hundredths.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#10</a:t>
            </a:r>
            <a:endParaRPr lang="en-US" sz="9600" b="1" dirty="0"/>
          </a:p>
        </p:txBody>
      </p:sp>
      <p:pic>
        <p:nvPicPr>
          <p:cNvPr id="54274" name="Picture 2" descr="C:\Users\cee13931\Downloads\qrcode.2550669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Q11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Find the volume of the pyramid.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5389" name="Picture 29" descr="http://s3.amazonaws.com/chegg.media.images/board/416/416451cc-67c7-460d-89e1-f3f11b5b3f10-orig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86245"/>
            <a:ext cx="4454523" cy="389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#11</a:t>
            </a:r>
            <a:endParaRPr lang="en-US" sz="9600" b="1" dirty="0"/>
          </a:p>
        </p:txBody>
      </p:sp>
      <p:pic>
        <p:nvPicPr>
          <p:cNvPr id="55298" name="Picture 2" descr="C:\Users\cee13931\Downloads\qrcode.2550669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Q12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noProof="0" dirty="0" smtClea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Find the exact volume of the cylinder.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4034" name="Picture 2" descr="Find the Volume of a Cyl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1" y="2170024"/>
            <a:ext cx="4107918" cy="3862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4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#12</a:t>
            </a:r>
            <a:endParaRPr lang="en-US" sz="9600" b="1" dirty="0"/>
          </a:p>
        </p:txBody>
      </p:sp>
      <p:pic>
        <p:nvPicPr>
          <p:cNvPr id="56322" name="Picture 2" descr="C:\Users\cee13931\Downloads\qrcode.2550670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257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#1</a:t>
            </a:r>
            <a:endParaRPr lang="en-US" sz="9600" b="1" dirty="0"/>
          </a:p>
        </p:txBody>
      </p:sp>
      <p:pic>
        <p:nvPicPr>
          <p:cNvPr id="1026" name="Picture 2" descr="C:\Users\cee13931\Downloads\qrcode.282105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00200"/>
            <a:ext cx="5105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0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Q2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2667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edge length of a cone is multiplied by 7.  Describe the effect on the volume.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#2</a:t>
            </a:r>
            <a:endParaRPr lang="en-US" sz="9600" b="1" dirty="0"/>
          </a:p>
        </p:txBody>
      </p:sp>
      <p:pic>
        <p:nvPicPr>
          <p:cNvPr id="2050" name="Picture 2" descr="C:\Users\cee13931\Downloads\qrcode.2821071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600200"/>
            <a:ext cx="52578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30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Q3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205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000" b="1" dirty="0" smtClean="0">
                <a:solidFill>
                  <a:srgbClr val="008000"/>
                </a:solidFill>
                <a:latin typeface="+mj-lt"/>
              </a:rPr>
              <a:t>Solve for x.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Oval 3"/>
          <p:cNvSpPr/>
          <p:nvPr/>
        </p:nvSpPr>
        <p:spPr>
          <a:xfrm>
            <a:off x="2977243" y="2133600"/>
            <a:ext cx="4419600" cy="44196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71404" y="4006395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311198" y="3200400"/>
            <a:ext cx="520572" cy="2895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76400" y="3809958"/>
            <a:ext cx="1687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9x – 1   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7543800" y="3696264"/>
            <a:ext cx="16110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41 – 5x</a:t>
            </a:r>
            <a:endParaRPr lang="en-US" sz="3200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363686" y="4495800"/>
            <a:ext cx="443907" cy="152399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01884" y="4394381"/>
            <a:ext cx="357153" cy="352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711268" y="1543382"/>
            <a:ext cx="13127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152</a:t>
            </a:r>
            <a:endParaRPr lang="en-US" sz="32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6723539" y="2780835"/>
            <a:ext cx="0" cy="31251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#3</a:t>
            </a:r>
            <a:endParaRPr lang="en-US" sz="9600" b="1" dirty="0"/>
          </a:p>
        </p:txBody>
      </p:sp>
      <p:pic>
        <p:nvPicPr>
          <p:cNvPr id="3074" name="Picture 2" descr="C:\Users\cee13931\Downloads\qrcode.2821098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229" y="16764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Q4 of 12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8600" y="1295400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Determine whether a tangent line is shown.  Explain by showing work.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457200" y="2895600"/>
            <a:ext cx="2590800" cy="2590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6" idx="0"/>
          </p:cNvCxnSpPr>
          <p:nvPr/>
        </p:nvCxnSpPr>
        <p:spPr>
          <a:xfrm>
            <a:off x="1752600" y="2895600"/>
            <a:ext cx="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61660" y="3947160"/>
            <a:ext cx="396262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sym typeface="Symbol"/>
              </a:rPr>
              <a:t>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52600" y="2743200"/>
            <a:ext cx="4191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752600" y="2743200"/>
            <a:ext cx="4191000" cy="1524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657600" y="42672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6.5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143000" y="3301425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2.5   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3429000" y="22860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6</a:t>
            </a:r>
            <a:endParaRPr lang="en-US" sz="3200" dirty="0"/>
          </a:p>
        </p:txBody>
      </p:sp>
      <p:sp>
        <p:nvSpPr>
          <p:cNvPr id="24" name="Right Brace 23"/>
          <p:cNvSpPr/>
          <p:nvPr/>
        </p:nvSpPr>
        <p:spPr>
          <a:xfrm rot="4194944">
            <a:off x="3692912" y="1741723"/>
            <a:ext cx="573135" cy="4323558"/>
          </a:xfrm>
          <a:prstGeom prst="rightBrace">
            <a:avLst>
              <a:gd name="adj1" fmla="val 8333"/>
              <a:gd name="adj2" fmla="val 53974"/>
            </a:avLst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Answer to #4</a:t>
            </a:r>
            <a:endParaRPr lang="en-US" sz="9600" b="1" dirty="0"/>
          </a:p>
        </p:txBody>
      </p:sp>
      <p:pic>
        <p:nvPicPr>
          <p:cNvPr id="48130" name="Picture 2" descr="C:\Users\cee13931\Downloads\qrcode.2550665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0"/>
            <a:ext cx="53340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5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259</Words>
  <Application>Microsoft Office PowerPoint</Application>
  <PresentationFormat>On-screen Show (4:3)</PresentationFormat>
  <Paragraphs>76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Symbol</vt:lpstr>
      <vt:lpstr>Tw Cen MT</vt:lpstr>
      <vt:lpstr>Office Theme</vt:lpstr>
      <vt:lpstr>iRespondGraphMaster</vt:lpstr>
      <vt:lpstr>iRespondQuestionMaster</vt:lpstr>
      <vt:lpstr>Review</vt:lpstr>
      <vt:lpstr>Q1 of 12</vt:lpstr>
      <vt:lpstr>Answer to #1</vt:lpstr>
      <vt:lpstr>Q2 of 12</vt:lpstr>
      <vt:lpstr>Answer to #2</vt:lpstr>
      <vt:lpstr>Q3 of 12</vt:lpstr>
      <vt:lpstr>Answer to #3</vt:lpstr>
      <vt:lpstr>Q4 of 12</vt:lpstr>
      <vt:lpstr>Answer to #4</vt:lpstr>
      <vt:lpstr>Q5 of 12</vt:lpstr>
      <vt:lpstr>Answer to #5</vt:lpstr>
      <vt:lpstr>Q6 of 12</vt:lpstr>
      <vt:lpstr>Answer to #6</vt:lpstr>
      <vt:lpstr>Q7 of 12</vt:lpstr>
      <vt:lpstr>Answer to #7</vt:lpstr>
      <vt:lpstr>Q8 of 12</vt:lpstr>
      <vt:lpstr>Answer to #8</vt:lpstr>
      <vt:lpstr>Q9 of 12</vt:lpstr>
      <vt:lpstr>Answer to #9</vt:lpstr>
      <vt:lpstr>Q10 of 12</vt:lpstr>
      <vt:lpstr>Answer to #10</vt:lpstr>
      <vt:lpstr>Q11 of 12</vt:lpstr>
      <vt:lpstr>Answer to #11</vt:lpstr>
      <vt:lpstr>Q12 of 12</vt:lpstr>
      <vt:lpstr>Answer to #12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subject>Volume &amp; Circle Segments</dc:subject>
  <dc:creator>Emily Freeman</dc:creator>
  <cp:lastModifiedBy>Spencer Bernstein</cp:lastModifiedBy>
  <cp:revision>52</cp:revision>
  <cp:lastPrinted>2015-03-12T14:59:15Z</cp:lastPrinted>
  <dcterms:created xsi:type="dcterms:W3CDTF">2011-12-16T15:44:27Z</dcterms:created>
  <dcterms:modified xsi:type="dcterms:W3CDTF">2015-10-20T01:07:31Z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