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67" r:id="rId5"/>
  </p:sldMasterIdLst>
  <p:sldIdLst>
    <p:sldId id="288"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256" r:id="rId23"/>
    <p:sldId id="274" r:id="rId24"/>
    <p:sldId id="257" r:id="rId25"/>
    <p:sldId id="313" r:id="rId26"/>
    <p:sldId id="259" r:id="rId27"/>
    <p:sldId id="314" r:id="rId28"/>
    <p:sldId id="316" r:id="rId29"/>
    <p:sldId id="317" r:id="rId30"/>
    <p:sldId id="261" r:id="rId31"/>
    <p:sldId id="262" r:id="rId32"/>
    <p:sldId id="263" r:id="rId33"/>
    <p:sldId id="318" r:id="rId34"/>
    <p:sldId id="319" r:id="rId35"/>
    <p:sldId id="320" r:id="rId36"/>
    <p:sldId id="32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88" autoAdjust="0"/>
  </p:normalViewPr>
  <p:slideViewPr>
    <p:cSldViewPr>
      <p:cViewPr varScale="1">
        <p:scale>
          <a:sx n="64" d="100"/>
          <a:sy n="64" d="100"/>
        </p:scale>
        <p:origin x="760" y="72"/>
      </p:cViewPr>
      <p:guideLst>
        <p:guide orient="horz" pos="2160"/>
        <p:guide pos="2880"/>
      </p:guideLst>
    </p:cSldViewPr>
  </p:slideViewPr>
  <p:notesTextViewPr>
    <p:cViewPr>
      <p:scale>
        <a:sx n="1" d="1"/>
        <a:sy n="1" d="1"/>
      </p:scale>
      <p:origin x="0" y="0"/>
    </p:cViewPr>
  </p:notesTextViewPr>
  <p:sorterViewPr>
    <p:cViewPr>
      <p:scale>
        <a:sx n="100" d="100"/>
        <a:sy n="100" d="100"/>
      </p:scale>
      <p:origin x="0" y="-33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EB9017-3DEA-495E-BF23-62B3998581C8}" type="datetimeFigureOut">
              <a:rPr lang="en-US" smtClean="0"/>
              <a:t>4/26/2019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C97E36E-A992-4AEE-B7A6-F277AA37563A}" type="slidenum">
              <a:rPr lang="en-US" smtClean="0"/>
              <a:t>‹#›</a:t>
            </a:fld>
            <a:endParaRPr lang="en-US"/>
          </a:p>
        </p:txBody>
      </p:sp>
    </p:spTree>
    <p:extLst>
      <p:ext uri="{BB962C8B-B14F-4D97-AF65-F5344CB8AC3E}">
        <p14:creationId xmlns:p14="http://schemas.microsoft.com/office/powerpoint/2010/main" val="529851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EB9017-3DEA-495E-BF23-62B3998581C8}" type="datetimeFigureOut">
              <a:rPr lang="en-US" smtClean="0"/>
              <a:t>4/26/2019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C97E36E-A992-4AEE-B7A6-F277AA37563A}" type="slidenum">
              <a:rPr lang="en-US" smtClean="0"/>
              <a:t>‹#›</a:t>
            </a:fld>
            <a:endParaRPr lang="en-US"/>
          </a:p>
        </p:txBody>
      </p:sp>
    </p:spTree>
    <p:extLst>
      <p:ext uri="{BB962C8B-B14F-4D97-AF65-F5344CB8AC3E}">
        <p14:creationId xmlns:p14="http://schemas.microsoft.com/office/powerpoint/2010/main" val="315101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EB9017-3DEA-495E-BF23-62B3998581C8}"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7E36E-A992-4AEE-B7A6-F277AA37563A}" type="slidenum">
              <a:rPr lang="en-US" smtClean="0"/>
              <a:t>‹#›</a:t>
            </a:fld>
            <a:endParaRPr lang="en-US"/>
          </a:p>
        </p:txBody>
      </p:sp>
    </p:spTree>
    <p:extLst>
      <p:ext uri="{BB962C8B-B14F-4D97-AF65-F5344CB8AC3E}">
        <p14:creationId xmlns:p14="http://schemas.microsoft.com/office/powerpoint/2010/main" val="326191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EB9017-3DEA-495E-BF23-62B3998581C8}"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7E36E-A992-4AEE-B7A6-F277AA37563A}" type="slidenum">
              <a:rPr lang="en-US" smtClean="0"/>
              <a:t>‹#›</a:t>
            </a:fld>
            <a:endParaRPr lang="en-US"/>
          </a:p>
        </p:txBody>
      </p:sp>
    </p:spTree>
    <p:extLst>
      <p:ext uri="{BB962C8B-B14F-4D97-AF65-F5344CB8AC3E}">
        <p14:creationId xmlns:p14="http://schemas.microsoft.com/office/powerpoint/2010/main" val="1044952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EB9017-3DEA-495E-BF23-62B3998581C8}"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7E36E-A992-4AEE-B7A6-F277AA37563A}" type="slidenum">
              <a:rPr lang="en-US" smtClean="0"/>
              <a:t>‹#›</a:t>
            </a:fld>
            <a:endParaRPr lang="en-US"/>
          </a:p>
        </p:txBody>
      </p:sp>
    </p:spTree>
    <p:extLst>
      <p:ext uri="{BB962C8B-B14F-4D97-AF65-F5344CB8AC3E}">
        <p14:creationId xmlns:p14="http://schemas.microsoft.com/office/powerpoint/2010/main" val="1456810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EB9017-3DEA-495E-BF23-62B3998581C8}"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7E36E-A992-4AEE-B7A6-F277AA37563A}" type="slidenum">
              <a:rPr lang="en-US" smtClean="0"/>
              <a:t>‹#›</a:t>
            </a:fld>
            <a:endParaRPr lang="en-US"/>
          </a:p>
        </p:txBody>
      </p:sp>
    </p:spTree>
    <p:extLst>
      <p:ext uri="{BB962C8B-B14F-4D97-AF65-F5344CB8AC3E}">
        <p14:creationId xmlns:p14="http://schemas.microsoft.com/office/powerpoint/2010/main" val="3238203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EB9017-3DEA-495E-BF23-62B3998581C8}" type="datetimeFigureOut">
              <a:rPr lang="en-US" smtClean="0"/>
              <a:t>4/26/2019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97E36E-A992-4AEE-B7A6-F277AA37563A}" type="slidenum">
              <a:rPr lang="en-US" smtClean="0"/>
              <a:t>‹#›</a:t>
            </a:fld>
            <a:endParaRPr lang="en-US"/>
          </a:p>
        </p:txBody>
      </p:sp>
    </p:spTree>
    <p:extLst>
      <p:ext uri="{BB962C8B-B14F-4D97-AF65-F5344CB8AC3E}">
        <p14:creationId xmlns:p14="http://schemas.microsoft.com/office/powerpoint/2010/main" val="3246269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EB9017-3DEA-495E-BF23-62B3998581C8}" type="datetimeFigureOut">
              <a:rPr lang="en-US" smtClean="0"/>
              <a:t>4/26/2019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97E36E-A992-4AEE-B7A6-F277AA37563A}" type="slidenum">
              <a:rPr lang="en-US" smtClean="0"/>
              <a:t>‹#›</a:t>
            </a:fld>
            <a:endParaRPr lang="en-US"/>
          </a:p>
        </p:txBody>
      </p:sp>
    </p:spTree>
    <p:extLst>
      <p:ext uri="{BB962C8B-B14F-4D97-AF65-F5344CB8AC3E}">
        <p14:creationId xmlns:p14="http://schemas.microsoft.com/office/powerpoint/2010/main" val="2333185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B9017-3DEA-495E-BF23-62B3998581C8}" type="datetimeFigureOut">
              <a:rPr lang="en-US" smtClean="0"/>
              <a:t>4/26/2019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97E36E-A992-4AEE-B7A6-F277AA37563A}" type="slidenum">
              <a:rPr lang="en-US" smtClean="0"/>
              <a:t>‹#›</a:t>
            </a:fld>
            <a:endParaRPr lang="en-US"/>
          </a:p>
        </p:txBody>
      </p:sp>
    </p:spTree>
    <p:extLst>
      <p:ext uri="{BB962C8B-B14F-4D97-AF65-F5344CB8AC3E}">
        <p14:creationId xmlns:p14="http://schemas.microsoft.com/office/powerpoint/2010/main" val="3899153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EB9017-3DEA-495E-BF23-62B3998581C8}"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7E36E-A992-4AEE-B7A6-F277AA37563A}" type="slidenum">
              <a:rPr lang="en-US" smtClean="0"/>
              <a:t>‹#›</a:t>
            </a:fld>
            <a:endParaRPr lang="en-US"/>
          </a:p>
        </p:txBody>
      </p:sp>
    </p:spTree>
    <p:extLst>
      <p:ext uri="{BB962C8B-B14F-4D97-AF65-F5344CB8AC3E}">
        <p14:creationId xmlns:p14="http://schemas.microsoft.com/office/powerpoint/2010/main" val="1494102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EB9017-3DEA-495E-BF23-62B3998581C8}"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7E36E-A992-4AEE-B7A6-F277AA37563A}" type="slidenum">
              <a:rPr lang="en-US" smtClean="0"/>
              <a:t>‹#›</a:t>
            </a:fld>
            <a:endParaRPr lang="en-US"/>
          </a:p>
        </p:txBody>
      </p:sp>
    </p:spTree>
    <p:extLst>
      <p:ext uri="{BB962C8B-B14F-4D97-AF65-F5344CB8AC3E}">
        <p14:creationId xmlns:p14="http://schemas.microsoft.com/office/powerpoint/2010/main" val="3673701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EB9017-3DEA-495E-BF23-62B3998581C8}" type="datetimeFigureOut">
              <a:rPr lang="en-US" smtClean="0"/>
              <a:t>4/26/2019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C97E36E-A992-4AEE-B7A6-F277AA37563A}" type="slidenum">
              <a:rPr lang="en-US" smtClean="0"/>
              <a:t>‹#›</a:t>
            </a:fld>
            <a:endParaRPr lang="en-US"/>
          </a:p>
        </p:txBody>
      </p:sp>
    </p:spTree>
    <p:extLst>
      <p:ext uri="{BB962C8B-B14F-4D97-AF65-F5344CB8AC3E}">
        <p14:creationId xmlns:p14="http://schemas.microsoft.com/office/powerpoint/2010/main" val="3058844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EB9017-3DEA-495E-BF23-62B3998581C8}"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7E36E-A992-4AEE-B7A6-F277AA37563A}" type="slidenum">
              <a:rPr lang="en-US" smtClean="0"/>
              <a:t>‹#›</a:t>
            </a:fld>
            <a:endParaRPr lang="en-US"/>
          </a:p>
        </p:txBody>
      </p:sp>
    </p:spTree>
    <p:extLst>
      <p:ext uri="{BB962C8B-B14F-4D97-AF65-F5344CB8AC3E}">
        <p14:creationId xmlns:p14="http://schemas.microsoft.com/office/powerpoint/2010/main" val="2860606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EB9017-3DEA-495E-BF23-62B3998581C8}"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7E36E-A992-4AEE-B7A6-F277AA37563A}" type="slidenum">
              <a:rPr lang="en-US" smtClean="0"/>
              <a:t>‹#›</a:t>
            </a:fld>
            <a:endParaRPr lang="en-US"/>
          </a:p>
        </p:txBody>
      </p:sp>
    </p:spTree>
    <p:extLst>
      <p:ext uri="{BB962C8B-B14F-4D97-AF65-F5344CB8AC3E}">
        <p14:creationId xmlns:p14="http://schemas.microsoft.com/office/powerpoint/2010/main" val="896838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lvl1pPr>
          </a:lstStyle>
          <a:p>
            <a:pPr>
              <a:defRPr/>
            </a:pPr>
            <a:fld id="{56970EC6-47BC-4B38-AF84-2A227E6B023C}" type="slidenum">
              <a:rPr lang="en-US"/>
              <a:pPr>
                <a:defRPr/>
              </a:pPr>
              <a:t>‹#›</a:t>
            </a:fld>
            <a:endParaRPr lang="en-US"/>
          </a:p>
        </p:txBody>
      </p:sp>
    </p:spTree>
    <p:extLst>
      <p:ext uri="{BB962C8B-B14F-4D97-AF65-F5344CB8AC3E}">
        <p14:creationId xmlns:p14="http://schemas.microsoft.com/office/powerpoint/2010/main" val="2469979844"/>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9EB9017-3DEA-495E-BF23-62B3998581C8}" type="datetimeFigureOut">
              <a:rPr lang="en-US" smtClean="0"/>
              <a:t>4/26/2019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C97E36E-A992-4AEE-B7A6-F277AA37563A}" type="slidenum">
              <a:rPr lang="en-US" smtClean="0"/>
              <a:t>‹#›</a:t>
            </a:fld>
            <a:endParaRPr lang="en-US"/>
          </a:p>
        </p:txBody>
      </p:sp>
    </p:spTree>
    <p:extLst>
      <p:ext uri="{BB962C8B-B14F-4D97-AF65-F5344CB8AC3E}">
        <p14:creationId xmlns:p14="http://schemas.microsoft.com/office/powerpoint/2010/main" val="166290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9EB9017-3DEA-495E-BF23-62B3998581C8}" type="datetimeFigureOut">
              <a:rPr lang="en-US" smtClean="0"/>
              <a:t>4/26/2019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C97E36E-A992-4AEE-B7A6-F277AA37563A}" type="slidenum">
              <a:rPr lang="en-US" smtClean="0"/>
              <a:t>‹#›</a:t>
            </a:fld>
            <a:endParaRPr lang="en-US"/>
          </a:p>
        </p:txBody>
      </p:sp>
    </p:spTree>
    <p:extLst>
      <p:ext uri="{BB962C8B-B14F-4D97-AF65-F5344CB8AC3E}">
        <p14:creationId xmlns:p14="http://schemas.microsoft.com/office/powerpoint/2010/main" val="2585609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9EB9017-3DEA-495E-BF23-62B3998581C8}" type="datetimeFigureOut">
              <a:rPr lang="en-US" smtClean="0"/>
              <a:t>4/26/2019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C97E36E-A992-4AEE-B7A6-F277AA37563A}" type="slidenum">
              <a:rPr lang="en-US" smtClean="0"/>
              <a:t>‹#›</a:t>
            </a:fld>
            <a:endParaRPr lang="en-US"/>
          </a:p>
        </p:txBody>
      </p:sp>
    </p:spTree>
    <p:extLst>
      <p:ext uri="{BB962C8B-B14F-4D97-AF65-F5344CB8AC3E}">
        <p14:creationId xmlns:p14="http://schemas.microsoft.com/office/powerpoint/2010/main" val="262409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9EB9017-3DEA-495E-BF23-62B3998581C8}" type="datetimeFigureOut">
              <a:rPr lang="en-US" smtClean="0"/>
              <a:t>4/26/2019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C97E36E-A992-4AEE-B7A6-F277AA37563A}" type="slidenum">
              <a:rPr lang="en-US" smtClean="0"/>
              <a:t>‹#›</a:t>
            </a:fld>
            <a:endParaRPr lang="en-US"/>
          </a:p>
        </p:txBody>
      </p:sp>
    </p:spTree>
    <p:extLst>
      <p:ext uri="{BB962C8B-B14F-4D97-AF65-F5344CB8AC3E}">
        <p14:creationId xmlns:p14="http://schemas.microsoft.com/office/powerpoint/2010/main" val="2887199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9EB9017-3DEA-495E-BF23-62B3998581C8}" type="datetimeFigureOut">
              <a:rPr lang="en-US" smtClean="0"/>
              <a:t>4/26/2019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C97E36E-A992-4AEE-B7A6-F277AA37563A}" type="slidenum">
              <a:rPr lang="en-US" smtClean="0"/>
              <a:t>‹#›</a:t>
            </a:fld>
            <a:endParaRPr lang="en-US"/>
          </a:p>
        </p:txBody>
      </p:sp>
    </p:spTree>
    <p:extLst>
      <p:ext uri="{BB962C8B-B14F-4D97-AF65-F5344CB8AC3E}">
        <p14:creationId xmlns:p14="http://schemas.microsoft.com/office/powerpoint/2010/main" val="732203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9EB9017-3DEA-495E-BF23-62B3998581C8}" type="datetimeFigureOut">
              <a:rPr lang="en-US" smtClean="0"/>
              <a:t>4/26/2019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C97E36E-A992-4AEE-B7A6-F277AA37563A}" type="slidenum">
              <a:rPr lang="en-US" smtClean="0"/>
              <a:t>‹#›</a:t>
            </a:fld>
            <a:endParaRPr lang="en-US"/>
          </a:p>
        </p:txBody>
      </p:sp>
    </p:spTree>
    <p:extLst>
      <p:ext uri="{BB962C8B-B14F-4D97-AF65-F5344CB8AC3E}">
        <p14:creationId xmlns:p14="http://schemas.microsoft.com/office/powerpoint/2010/main" val="151984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EB9017-3DEA-495E-BF23-62B3998581C8}" type="datetimeFigureOut">
              <a:rPr lang="en-US" smtClean="0"/>
              <a:t>4/26/2019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C97E36E-A992-4AEE-B7A6-F277AA37563A}" type="slidenum">
              <a:rPr lang="en-US" smtClean="0"/>
              <a:t>‹#›</a:t>
            </a:fld>
            <a:endParaRPr lang="en-US"/>
          </a:p>
        </p:txBody>
      </p:sp>
    </p:spTree>
    <p:extLst>
      <p:ext uri="{BB962C8B-B14F-4D97-AF65-F5344CB8AC3E}">
        <p14:creationId xmlns:p14="http://schemas.microsoft.com/office/powerpoint/2010/main" val="220731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extLst>
      <p:ext uri="{BB962C8B-B14F-4D97-AF65-F5344CB8AC3E}">
        <p14:creationId xmlns:p14="http://schemas.microsoft.com/office/powerpoint/2010/main" val="234853328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F037E-C62F-4A4A-AF94-2D8305582FF2}" type="datetimeFigureOut">
              <a:rPr lang="en-US" smtClean="0"/>
              <a:t>4/26/2019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CA19E-87AB-4466-A1C1-9565460043CA}" type="slidenum">
              <a:rPr lang="en-US" smtClean="0"/>
              <a:t>‹#›</a:t>
            </a:fld>
            <a:endParaRPr lang="en-US"/>
          </a:p>
        </p:txBody>
      </p:sp>
    </p:spTree>
    <p:extLst>
      <p:ext uri="{BB962C8B-B14F-4D97-AF65-F5344CB8AC3E}">
        <p14:creationId xmlns:p14="http://schemas.microsoft.com/office/powerpoint/2010/main" val="37303235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9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13"/>
            <a:ext cx="8229600" cy="776287"/>
          </a:xfrm>
        </p:spPr>
        <p:txBody>
          <a:bodyPr/>
          <a:lstStyle/>
          <a:p>
            <a:r>
              <a:rPr lang="en-US" b="1" dirty="0" smtClean="0"/>
              <a:t>Schedule for Rest of Semester</a:t>
            </a:r>
            <a:endParaRPr lang="en-US" b="1" dirty="0"/>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364879701"/>
              </p:ext>
            </p:extLst>
          </p:nvPr>
        </p:nvGraphicFramePr>
        <p:xfrm>
          <a:off x="0" y="914401"/>
          <a:ext cx="9144000" cy="5791199"/>
        </p:xfrm>
        <a:graphic>
          <a:graphicData uri="http://schemas.openxmlformats.org/drawingml/2006/table">
            <a:tbl>
              <a:tblPr firstRow="1" bandRow="1" bandCol="1">
                <a:tableStyleId>{69012ECD-51FC-41F1-AA8D-1B2483CD663E}</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388400">
                <a:tc>
                  <a:txBody>
                    <a:bodyPr/>
                    <a:lstStyle/>
                    <a:p>
                      <a:pPr algn="ctr"/>
                      <a:r>
                        <a:rPr lang="en-US" dirty="0" smtClean="0"/>
                        <a:t>Monday</a:t>
                      </a:r>
                      <a:endParaRPr lang="en-US" dirty="0"/>
                    </a:p>
                  </a:txBody>
                  <a:tcPr/>
                </a:tc>
                <a:tc>
                  <a:txBody>
                    <a:bodyPr/>
                    <a:lstStyle/>
                    <a:p>
                      <a:pPr algn="ctr"/>
                      <a:r>
                        <a:rPr lang="en-US" dirty="0" smtClean="0"/>
                        <a:t>Tuesday</a:t>
                      </a:r>
                      <a:endParaRPr lang="en-US" dirty="0"/>
                    </a:p>
                  </a:txBody>
                  <a:tcPr/>
                </a:tc>
                <a:tc>
                  <a:txBody>
                    <a:bodyPr/>
                    <a:lstStyle/>
                    <a:p>
                      <a:pPr algn="ctr"/>
                      <a:r>
                        <a:rPr lang="en-US" dirty="0" smtClean="0"/>
                        <a:t>Wednesday</a:t>
                      </a:r>
                      <a:endParaRPr lang="en-US" dirty="0"/>
                    </a:p>
                  </a:txBody>
                  <a:tcPr/>
                </a:tc>
                <a:tc>
                  <a:txBody>
                    <a:bodyPr/>
                    <a:lstStyle/>
                    <a:p>
                      <a:pPr algn="ctr"/>
                      <a:r>
                        <a:rPr lang="en-US" dirty="0" smtClean="0"/>
                        <a:t>Thursday</a:t>
                      </a:r>
                      <a:endParaRPr lang="en-US" dirty="0"/>
                    </a:p>
                  </a:txBody>
                  <a:tcPr/>
                </a:tc>
                <a:tc>
                  <a:txBody>
                    <a:bodyPr/>
                    <a:lstStyle/>
                    <a:p>
                      <a:pPr algn="ctr"/>
                      <a:r>
                        <a:rPr lang="en-US" dirty="0" smtClean="0"/>
                        <a:t>Friday</a:t>
                      </a:r>
                      <a:endParaRPr lang="en-US" dirty="0"/>
                    </a:p>
                  </a:txBody>
                  <a:tcPr/>
                </a:tc>
                <a:extLst>
                  <a:ext uri="{0D108BD9-81ED-4DB2-BD59-A6C34878D82A}">
                    <a16:rowId xmlns:a16="http://schemas.microsoft.com/office/drawing/2014/main" val="10000"/>
                  </a:ext>
                </a:extLst>
              </a:tr>
              <a:tr h="1308397">
                <a:tc>
                  <a:txBody>
                    <a:bodyPr/>
                    <a:lstStyle/>
                    <a:p>
                      <a:r>
                        <a:rPr lang="en-US" sz="1800" b="1" dirty="0" smtClean="0"/>
                        <a:t>4/29</a:t>
                      </a:r>
                      <a:endParaRPr lang="en-US" sz="1800" b="1" dirty="0" smtClean="0"/>
                    </a:p>
                    <a:p>
                      <a:endParaRPr lang="en-US" sz="1800" b="0" dirty="0" smtClean="0"/>
                    </a:p>
                    <a:p>
                      <a:r>
                        <a:rPr lang="en-US" sz="1800" b="0" dirty="0" smtClean="0"/>
                        <a:t>EOC Info </a:t>
                      </a:r>
                    </a:p>
                    <a:p>
                      <a:r>
                        <a:rPr lang="en-US" sz="1800" b="0" dirty="0" smtClean="0"/>
                        <a:t>Unit 1 </a:t>
                      </a:r>
                      <a:r>
                        <a:rPr lang="en-US" sz="1800" b="0" dirty="0" smtClean="0"/>
                        <a:t>Review</a:t>
                      </a:r>
                    </a:p>
                  </a:txBody>
                  <a:tcPr>
                    <a:noFill/>
                  </a:tcPr>
                </a:tc>
                <a:tc>
                  <a:txBody>
                    <a:bodyPr/>
                    <a:lstStyle/>
                    <a:p>
                      <a:r>
                        <a:rPr lang="en-US" sz="1800" b="1" dirty="0" smtClean="0"/>
                        <a:t>4/30</a:t>
                      </a:r>
                      <a:endParaRPr lang="en-US" sz="1800" b="1" dirty="0" smtClean="0"/>
                    </a:p>
                    <a:p>
                      <a:endParaRPr lang="en-US" sz="1800" b="0" dirty="0" smtClean="0"/>
                    </a:p>
                    <a:p>
                      <a:r>
                        <a:rPr lang="en-US" sz="1800" b="0" dirty="0" smtClean="0"/>
                        <a:t>Unit</a:t>
                      </a:r>
                      <a:r>
                        <a:rPr lang="en-US" sz="1800" b="0" baseline="0" dirty="0" smtClean="0"/>
                        <a:t> </a:t>
                      </a:r>
                      <a:r>
                        <a:rPr lang="en-US" sz="1800" b="0" baseline="0" dirty="0" smtClean="0"/>
                        <a:t>2/3 </a:t>
                      </a:r>
                      <a:r>
                        <a:rPr lang="en-US" sz="1800" b="0" baseline="0" dirty="0" smtClean="0"/>
                        <a:t>Review</a:t>
                      </a:r>
                      <a:endParaRPr lang="en-US" sz="1800" b="0" dirty="0" smtClean="0"/>
                    </a:p>
                  </a:txBody>
                  <a:tcPr>
                    <a:noFill/>
                  </a:tcPr>
                </a:tc>
                <a:tc>
                  <a:txBody>
                    <a:bodyPr/>
                    <a:lstStyle/>
                    <a:p>
                      <a:r>
                        <a:rPr lang="en-US" sz="1800" b="1" dirty="0" smtClean="0"/>
                        <a:t>5/1</a:t>
                      </a:r>
                      <a:endParaRPr lang="en-US" sz="1800" b="1" dirty="0" smtClean="0"/>
                    </a:p>
                    <a:p>
                      <a:endParaRPr lang="en-US" sz="1800" b="0" dirty="0" smtClean="0"/>
                    </a:p>
                    <a:p>
                      <a:r>
                        <a:rPr lang="en-US" sz="1800" b="0" dirty="0" smtClean="0"/>
                        <a:t>Unit</a:t>
                      </a:r>
                      <a:r>
                        <a:rPr lang="en-US" sz="1800" b="0" baseline="0" dirty="0" smtClean="0"/>
                        <a:t> </a:t>
                      </a:r>
                      <a:r>
                        <a:rPr lang="en-US" sz="1800" b="0" baseline="0" dirty="0" smtClean="0"/>
                        <a:t>4/5 </a:t>
                      </a:r>
                      <a:r>
                        <a:rPr lang="en-US" sz="1800" b="0" baseline="0" dirty="0" smtClean="0"/>
                        <a:t>Review</a:t>
                      </a:r>
                      <a:endParaRPr lang="en-US" sz="1800" b="0" dirty="0" smtClean="0"/>
                    </a:p>
                  </a:txBody>
                  <a:tcPr>
                    <a:noFill/>
                  </a:tcPr>
                </a:tc>
                <a:tc>
                  <a:txBody>
                    <a:bodyPr/>
                    <a:lstStyle/>
                    <a:p>
                      <a:r>
                        <a:rPr lang="en-US" sz="1800" b="1" dirty="0" smtClean="0"/>
                        <a:t>5/2</a:t>
                      </a:r>
                      <a:endParaRPr lang="en-US" sz="1800" b="1" dirty="0" smtClean="0"/>
                    </a:p>
                    <a:p>
                      <a:endParaRPr lang="en-US" sz="1800" b="0" dirty="0" smtClean="0"/>
                    </a:p>
                    <a:p>
                      <a:r>
                        <a:rPr lang="en-US" sz="1800" b="0" dirty="0" smtClean="0"/>
                        <a:t>Unit</a:t>
                      </a:r>
                      <a:r>
                        <a:rPr lang="en-US" sz="1800" b="0" baseline="0" dirty="0" smtClean="0"/>
                        <a:t> </a:t>
                      </a:r>
                      <a:r>
                        <a:rPr lang="en-US" sz="1800" b="0" baseline="0" dirty="0" smtClean="0"/>
                        <a:t>6/7 </a:t>
                      </a:r>
                      <a:r>
                        <a:rPr lang="en-US" sz="1800" b="0" baseline="0" dirty="0" smtClean="0"/>
                        <a:t>Review</a:t>
                      </a:r>
                      <a:endParaRPr lang="en-US" sz="1800" b="0" dirty="0" smtClean="0"/>
                    </a:p>
                  </a:txBody>
                  <a:tcPr>
                    <a:noFill/>
                  </a:tcPr>
                </a:tc>
                <a:tc>
                  <a:txBody>
                    <a:bodyPr/>
                    <a:lstStyle/>
                    <a:p>
                      <a:r>
                        <a:rPr lang="en-US" sz="1800" b="1" dirty="0" smtClean="0"/>
                        <a:t>5/3</a:t>
                      </a:r>
                      <a:endParaRPr lang="en-US" sz="1800" b="1" dirty="0" smtClean="0"/>
                    </a:p>
                    <a:p>
                      <a:endParaRPr lang="en-US" sz="1800" b="0" dirty="0" smtClean="0"/>
                    </a:p>
                    <a:p>
                      <a:r>
                        <a:rPr lang="en-US" sz="1800" b="0" dirty="0" smtClean="0"/>
                        <a:t>Unit 8</a:t>
                      </a:r>
                    </a:p>
                    <a:p>
                      <a:r>
                        <a:rPr lang="en-US" sz="1800" b="0" dirty="0" smtClean="0"/>
                        <a:t>Mixed </a:t>
                      </a:r>
                      <a:r>
                        <a:rPr lang="en-US" sz="1800" b="0" baseline="0" dirty="0" smtClean="0"/>
                        <a:t>Review</a:t>
                      </a:r>
                      <a:endParaRPr lang="en-US" sz="1800" b="0" dirty="0" smtClean="0"/>
                    </a:p>
                  </a:txBody>
                  <a:tcPr>
                    <a:solidFill>
                      <a:schemeClr val="bg1"/>
                    </a:solidFill>
                  </a:tcPr>
                </a:tc>
                <a:extLst>
                  <a:ext uri="{0D108BD9-81ED-4DB2-BD59-A6C34878D82A}">
                    <a16:rowId xmlns:a16="http://schemas.microsoft.com/office/drawing/2014/main" val="10001"/>
                  </a:ext>
                </a:extLst>
              </a:tr>
              <a:tr h="1308397">
                <a:tc>
                  <a:txBody>
                    <a:bodyPr/>
                    <a:lstStyle/>
                    <a:p>
                      <a:r>
                        <a:rPr lang="en-US" sz="1800" b="1" dirty="0" smtClean="0"/>
                        <a:t>5/6</a:t>
                      </a:r>
                      <a:endParaRPr lang="en-US" sz="1800" b="1" dirty="0" smtClean="0"/>
                    </a:p>
                    <a:p>
                      <a:r>
                        <a:rPr lang="en-US" sz="2800" b="0" dirty="0" smtClean="0"/>
                        <a:t>EOC </a:t>
                      </a:r>
                    </a:p>
                    <a:p>
                      <a:r>
                        <a:rPr lang="en-US" sz="2800" b="0" dirty="0" smtClean="0"/>
                        <a:t>Day</a:t>
                      </a:r>
                      <a:r>
                        <a:rPr lang="en-US" sz="2800" b="0" baseline="0" dirty="0" smtClean="0"/>
                        <a:t> </a:t>
                      </a:r>
                      <a:r>
                        <a:rPr lang="en-US" sz="2800" b="0" baseline="0" dirty="0" smtClean="0"/>
                        <a:t>1</a:t>
                      </a:r>
                      <a:endParaRPr lang="en-US" sz="2800" b="0" dirty="0" smtClean="0"/>
                    </a:p>
                  </a:txBody>
                  <a:tcPr>
                    <a:solidFill>
                      <a:schemeClr val="accent3">
                        <a:lumMod val="60000"/>
                        <a:lumOff val="40000"/>
                      </a:schemeClr>
                    </a:solidFill>
                  </a:tcPr>
                </a:tc>
                <a:tc>
                  <a:txBody>
                    <a:bodyPr/>
                    <a:lstStyle/>
                    <a:p>
                      <a:r>
                        <a:rPr lang="en-US" sz="1800" b="1" dirty="0" smtClean="0"/>
                        <a:t>5/7</a:t>
                      </a:r>
                      <a:endParaRPr lang="en-US" sz="1800" b="1" dirty="0" smtClean="0"/>
                    </a:p>
                    <a:p>
                      <a:r>
                        <a:rPr lang="en-US" sz="2800" b="0" dirty="0" smtClean="0">
                          <a:solidFill>
                            <a:schemeClr val="tx1"/>
                          </a:solidFill>
                        </a:rPr>
                        <a:t>EOC </a:t>
                      </a:r>
                    </a:p>
                    <a:p>
                      <a:r>
                        <a:rPr lang="en-US" sz="2800" b="0" dirty="0" smtClean="0">
                          <a:solidFill>
                            <a:schemeClr val="tx1"/>
                          </a:solidFill>
                        </a:rPr>
                        <a:t>Day</a:t>
                      </a:r>
                      <a:r>
                        <a:rPr lang="en-US" sz="2800" b="0" baseline="0" dirty="0" smtClean="0">
                          <a:solidFill>
                            <a:schemeClr val="tx1"/>
                          </a:solidFill>
                        </a:rPr>
                        <a:t> </a:t>
                      </a:r>
                      <a:r>
                        <a:rPr lang="en-US" sz="2800" b="0" baseline="0" dirty="0" smtClean="0">
                          <a:solidFill>
                            <a:schemeClr val="tx1"/>
                          </a:solidFill>
                        </a:rPr>
                        <a:t>2</a:t>
                      </a:r>
                      <a:endParaRPr lang="en-US" sz="2800" b="0" dirty="0" smtClean="0">
                        <a:solidFill>
                          <a:schemeClr val="tx1"/>
                        </a:solidFill>
                      </a:endParaRPr>
                    </a:p>
                  </a:txBody>
                  <a:tcPr>
                    <a:solidFill>
                      <a:schemeClr val="accent3">
                        <a:lumMod val="60000"/>
                        <a:lumOff val="40000"/>
                      </a:schemeClr>
                    </a:solidFill>
                  </a:tcPr>
                </a:tc>
                <a:tc>
                  <a:txBody>
                    <a:bodyPr/>
                    <a:lstStyle/>
                    <a:p>
                      <a:r>
                        <a:rPr lang="en-US" sz="1800" b="1" dirty="0" smtClean="0">
                          <a:solidFill>
                            <a:schemeClr val="tx1"/>
                          </a:solidFill>
                        </a:rPr>
                        <a:t>5/8</a:t>
                      </a:r>
                      <a:endParaRPr lang="en-US" sz="1800" b="1" dirty="0" smtClean="0">
                        <a:solidFill>
                          <a:schemeClr val="tx1"/>
                        </a:solidFill>
                      </a:endParaRPr>
                    </a:p>
                    <a:p>
                      <a:endParaRPr lang="en-US" sz="1800" b="0" dirty="0" smtClean="0">
                        <a:solidFill>
                          <a:schemeClr val="tx1"/>
                        </a:solidFill>
                      </a:endParaRPr>
                    </a:p>
                    <a:p>
                      <a:r>
                        <a:rPr lang="en-US" sz="1800" b="0" dirty="0" smtClean="0">
                          <a:solidFill>
                            <a:schemeClr val="tx1"/>
                          </a:solidFill>
                        </a:rPr>
                        <a:t>Start Unit 9 – Final</a:t>
                      </a:r>
                      <a:r>
                        <a:rPr lang="en-US" sz="1800" b="0" baseline="0" dirty="0" smtClean="0">
                          <a:solidFill>
                            <a:schemeClr val="tx1"/>
                          </a:solidFill>
                        </a:rPr>
                        <a:t> Test Info</a:t>
                      </a:r>
                      <a:endParaRPr lang="en-US" sz="1800" b="0" dirty="0" smtClean="0">
                        <a:solidFill>
                          <a:schemeClr val="tx1"/>
                        </a:solidFill>
                      </a:endParaRPr>
                    </a:p>
                  </a:txBody>
                  <a:tcPr/>
                </a:tc>
                <a:tc>
                  <a:txBody>
                    <a:bodyPr/>
                    <a:lstStyle/>
                    <a:p>
                      <a:r>
                        <a:rPr lang="en-US" sz="1800" b="1" dirty="0" smtClean="0"/>
                        <a:t>5/9</a:t>
                      </a:r>
                      <a:endParaRPr lang="en-US" sz="1800" b="1" dirty="0" smtClean="0"/>
                    </a:p>
                    <a:p>
                      <a:endParaRPr lang="en-US" sz="1800" b="0" dirty="0" smtClean="0">
                        <a:solidFill>
                          <a:schemeClr val="accent2"/>
                        </a:solidFill>
                      </a:endParaRPr>
                    </a:p>
                    <a:p>
                      <a:endParaRPr lang="en-US" sz="1800" b="0" dirty="0" smtClean="0">
                        <a:solidFill>
                          <a:schemeClr val="accent2"/>
                        </a:solidFill>
                      </a:endParaRPr>
                    </a:p>
                  </a:txBody>
                  <a:tcPr/>
                </a:tc>
                <a:tc>
                  <a:txBody>
                    <a:bodyPr/>
                    <a:lstStyle/>
                    <a:p>
                      <a:r>
                        <a:rPr lang="en-US" sz="1800" b="1" dirty="0" smtClean="0"/>
                        <a:t>5/10</a:t>
                      </a:r>
                      <a:endParaRPr lang="en-US" sz="1800" b="1" dirty="0" smtClean="0"/>
                    </a:p>
                    <a:p>
                      <a:endParaRPr lang="en-US" sz="1800" b="0" dirty="0" smtClean="0"/>
                    </a:p>
                  </a:txBody>
                  <a:tcPr/>
                </a:tc>
                <a:extLst>
                  <a:ext uri="{0D108BD9-81ED-4DB2-BD59-A6C34878D82A}">
                    <a16:rowId xmlns:a16="http://schemas.microsoft.com/office/drawing/2014/main" val="10002"/>
                  </a:ext>
                </a:extLst>
              </a:tr>
              <a:tr h="1308397">
                <a:tc>
                  <a:txBody>
                    <a:bodyPr/>
                    <a:lstStyle/>
                    <a:p>
                      <a:r>
                        <a:rPr lang="en-US" sz="1800" b="1" dirty="0" smtClean="0">
                          <a:solidFill>
                            <a:schemeClr val="tx1"/>
                          </a:solidFill>
                        </a:rPr>
                        <a:t>5/13</a:t>
                      </a:r>
                      <a:endParaRPr lang="en-US" sz="1800" b="1" dirty="0" smtClean="0">
                        <a:solidFill>
                          <a:schemeClr val="tx1"/>
                        </a:solidFill>
                      </a:endParaRPr>
                    </a:p>
                    <a:p>
                      <a:endParaRPr lang="en-US" sz="1800" b="0" dirty="0" smtClean="0">
                        <a:solidFill>
                          <a:schemeClr val="tx1"/>
                        </a:solidFill>
                      </a:endParaRPr>
                    </a:p>
                  </a:txBody>
                  <a:tcPr/>
                </a:tc>
                <a:tc>
                  <a:txBody>
                    <a:bodyPr/>
                    <a:lstStyle/>
                    <a:p>
                      <a:r>
                        <a:rPr lang="en-US" sz="1800" b="1" dirty="0" smtClean="0">
                          <a:solidFill>
                            <a:schemeClr val="tx1"/>
                          </a:solidFill>
                        </a:rPr>
                        <a:t>5/14</a:t>
                      </a:r>
                      <a:endParaRPr lang="en-US" sz="1800" b="1" dirty="0" smtClean="0">
                        <a:solidFill>
                          <a:schemeClr val="tx1"/>
                        </a:solidFill>
                      </a:endParaRPr>
                    </a:p>
                    <a:p>
                      <a:endParaRPr lang="en-US" sz="1800" b="0" dirty="0" smtClean="0">
                        <a:solidFill>
                          <a:schemeClr val="tx1"/>
                        </a:solidFill>
                      </a:endParaRPr>
                    </a:p>
                  </a:txBody>
                  <a:tcPr/>
                </a:tc>
                <a:tc>
                  <a:txBody>
                    <a:bodyPr/>
                    <a:lstStyle/>
                    <a:p>
                      <a:r>
                        <a:rPr lang="en-US" sz="1800" b="1" dirty="0" smtClean="0">
                          <a:solidFill>
                            <a:schemeClr val="tx1"/>
                          </a:solidFill>
                        </a:rPr>
                        <a:t>5/15</a:t>
                      </a:r>
                      <a:endParaRPr lang="en-US" sz="1800" b="1" dirty="0" smtClean="0">
                        <a:solidFill>
                          <a:schemeClr val="tx1"/>
                        </a:solidFill>
                      </a:endParaRPr>
                    </a:p>
                    <a:p>
                      <a:endParaRPr lang="en-US" sz="1800" b="0" dirty="0" smtClean="0">
                        <a:solidFill>
                          <a:schemeClr val="tx1"/>
                        </a:solidFill>
                      </a:endParaRPr>
                    </a:p>
                  </a:txBody>
                  <a:tcPr/>
                </a:tc>
                <a:tc>
                  <a:txBody>
                    <a:bodyPr/>
                    <a:lstStyle/>
                    <a:p>
                      <a:r>
                        <a:rPr lang="en-US" sz="1800" b="1" i="0" dirty="0" smtClean="0"/>
                        <a:t>5/16</a:t>
                      </a:r>
                      <a:endParaRPr lang="en-US" sz="2000" b="1" i="1" dirty="0"/>
                    </a:p>
                  </a:txBody>
                  <a:tcPr/>
                </a:tc>
                <a:tc>
                  <a:txBody>
                    <a:bodyPr/>
                    <a:lstStyle/>
                    <a:p>
                      <a:r>
                        <a:rPr lang="en-US" sz="1800" b="1" i="0" dirty="0" smtClean="0"/>
                        <a:t>5/17</a:t>
                      </a:r>
                      <a:endParaRPr lang="en-US" sz="2000" b="1" i="1" dirty="0"/>
                    </a:p>
                  </a:txBody>
                  <a:tcPr/>
                </a:tc>
                <a:extLst>
                  <a:ext uri="{0D108BD9-81ED-4DB2-BD59-A6C34878D82A}">
                    <a16:rowId xmlns:a16="http://schemas.microsoft.com/office/drawing/2014/main" val="10003"/>
                  </a:ext>
                </a:extLst>
              </a:tr>
              <a:tr h="1477608">
                <a:tc>
                  <a:txBody>
                    <a:bodyPr/>
                    <a:lstStyle/>
                    <a:p>
                      <a:r>
                        <a:rPr lang="en-US" sz="1800" b="1" dirty="0" smtClean="0">
                          <a:solidFill>
                            <a:schemeClr val="tx1"/>
                          </a:solidFill>
                        </a:rPr>
                        <a:t>5/20</a:t>
                      </a:r>
                      <a:endParaRPr lang="en-US" sz="1800" b="1" dirty="0" smtClean="0">
                        <a:solidFill>
                          <a:schemeClr val="tx1"/>
                        </a:solidFill>
                      </a:endParaRPr>
                    </a:p>
                  </a:txBody>
                  <a:tcPr/>
                </a:tc>
                <a:tc>
                  <a:txBody>
                    <a:bodyPr/>
                    <a:lstStyle/>
                    <a:p>
                      <a:r>
                        <a:rPr lang="en-US" sz="1800" b="1" dirty="0" smtClean="0">
                          <a:solidFill>
                            <a:schemeClr val="tx1"/>
                          </a:solidFill>
                        </a:rPr>
                        <a:t>5/21</a:t>
                      </a:r>
                      <a:endParaRPr lang="en-US" sz="1800" b="1"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rPr>
                        <a:t>1</a:t>
                      </a:r>
                      <a:r>
                        <a:rPr lang="en-US" sz="2400" b="0" baseline="30000" dirty="0" smtClean="0">
                          <a:solidFill>
                            <a:schemeClr val="tx1"/>
                          </a:solidFill>
                        </a:rPr>
                        <a:t>ST</a:t>
                      </a:r>
                      <a:r>
                        <a:rPr lang="en-US" sz="2400" b="0" dirty="0" smtClean="0">
                          <a:solidFill>
                            <a:schemeClr val="tx1"/>
                          </a:solidFill>
                        </a:rPr>
                        <a:t>/2</a:t>
                      </a:r>
                      <a:r>
                        <a:rPr lang="en-US" sz="2400" b="0" baseline="30000" dirty="0" smtClean="0">
                          <a:solidFill>
                            <a:schemeClr val="tx1"/>
                          </a:solidFill>
                        </a:rPr>
                        <a:t>ND</a:t>
                      </a:r>
                      <a:r>
                        <a:rPr lang="en-US" sz="2400" b="0" dirty="0" smtClean="0">
                          <a:solidFill>
                            <a:schemeClr val="tx1"/>
                          </a:solidFill>
                        </a:rPr>
                        <a:t> FINALS – Unit 9</a:t>
                      </a:r>
                      <a:r>
                        <a:rPr lang="en-US" sz="2400" b="0" baseline="0" dirty="0" smtClean="0">
                          <a:solidFill>
                            <a:schemeClr val="tx1"/>
                          </a:solidFill>
                        </a:rPr>
                        <a:t> Test</a:t>
                      </a:r>
                      <a:endParaRPr lang="en-US" sz="2400" b="0" dirty="0" smtClean="0">
                        <a:solidFill>
                          <a:schemeClr val="tx1"/>
                        </a:solidFill>
                      </a:endParaRPr>
                    </a:p>
                  </a:txBody>
                  <a:tcPr>
                    <a:solidFill>
                      <a:schemeClr val="accent5">
                        <a:lumMod val="60000"/>
                        <a:lumOff val="40000"/>
                      </a:schemeClr>
                    </a:solidFill>
                  </a:tcPr>
                </a:tc>
                <a:tc>
                  <a:txBody>
                    <a:bodyPr/>
                    <a:lstStyle/>
                    <a:p>
                      <a:r>
                        <a:rPr lang="en-US" sz="1800" b="1" dirty="0" smtClean="0">
                          <a:solidFill>
                            <a:schemeClr val="tx1"/>
                          </a:solidFill>
                        </a:rPr>
                        <a:t>5/22</a:t>
                      </a:r>
                      <a:endParaRPr lang="en-US" sz="1800" b="1"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rPr>
                        <a:t>3</a:t>
                      </a:r>
                      <a:r>
                        <a:rPr lang="en-US" sz="2400" b="0" baseline="30000" dirty="0" smtClean="0">
                          <a:solidFill>
                            <a:schemeClr val="tx1"/>
                          </a:solidFill>
                        </a:rPr>
                        <a:t>RD</a:t>
                      </a:r>
                      <a:r>
                        <a:rPr lang="en-US" sz="2400" b="0" dirty="0" smtClean="0">
                          <a:solidFill>
                            <a:schemeClr val="tx1"/>
                          </a:solidFill>
                        </a:rPr>
                        <a:t>/4</a:t>
                      </a:r>
                      <a:r>
                        <a:rPr lang="en-US" sz="2400" b="0" baseline="30000" dirty="0" smtClean="0">
                          <a:solidFill>
                            <a:schemeClr val="tx1"/>
                          </a:solidFill>
                        </a:rPr>
                        <a:t>TH</a:t>
                      </a:r>
                      <a:r>
                        <a:rPr lang="en-US" sz="2400" b="0" dirty="0" smtClean="0">
                          <a:solidFill>
                            <a:schemeClr val="tx1"/>
                          </a:solidFill>
                        </a:rPr>
                        <a:t> FINALS</a:t>
                      </a:r>
                      <a:r>
                        <a:rPr lang="en-US" sz="2400" b="0" baseline="0" dirty="0" smtClean="0">
                          <a:solidFill>
                            <a:schemeClr val="tx1"/>
                          </a:solidFill>
                        </a:rPr>
                        <a:t> – Unit 9 Test</a:t>
                      </a:r>
                      <a:endParaRPr lang="en-US" sz="2400" b="0" dirty="0" smtClean="0">
                        <a:solidFill>
                          <a:schemeClr val="tx1"/>
                        </a:solidFill>
                      </a:endParaRPr>
                    </a:p>
                  </a:txBody>
                  <a:tcPr>
                    <a:solidFill>
                      <a:schemeClr val="accent5">
                        <a:lumMod val="60000"/>
                        <a:lumOff val="40000"/>
                      </a:schemeClr>
                    </a:solidFill>
                  </a:tcPr>
                </a:tc>
                <a:tc>
                  <a:txBody>
                    <a:bodyPr/>
                    <a:lstStyle/>
                    <a:p>
                      <a:r>
                        <a:rPr lang="en-US" sz="1800" b="1" i="0" dirty="0" smtClean="0"/>
                        <a:t>5/23</a:t>
                      </a:r>
                      <a:endParaRPr lang="en-US" sz="1800" b="1" i="0" dirty="0" smtClean="0"/>
                    </a:p>
                    <a:p>
                      <a:endParaRPr lang="en-US" sz="2000" b="0" i="1" dirty="0" smtClean="0"/>
                    </a:p>
                    <a:p>
                      <a:endParaRPr lang="en-US" sz="1800" b="0" i="1" dirty="0" smtClean="0"/>
                    </a:p>
                  </a:txBody>
                  <a:tcPr/>
                </a:tc>
                <a:tc>
                  <a:txBody>
                    <a:bodyPr/>
                    <a:lstStyle/>
                    <a:p>
                      <a:r>
                        <a:rPr lang="en-US" sz="1800" b="1" i="0" dirty="0" smtClean="0"/>
                        <a:t>5/24</a:t>
                      </a:r>
                      <a:endParaRPr lang="en-US" sz="1800" b="1" i="0" dirty="0" smtClean="0"/>
                    </a:p>
                    <a:p>
                      <a:endParaRPr lang="en-US" sz="1800" b="0" i="0" dirty="0" smtClean="0"/>
                    </a:p>
                    <a:p>
                      <a:endParaRPr lang="en-US" sz="2000" b="0" i="1" dirty="0" smtClean="0"/>
                    </a:p>
                  </a:txBody>
                  <a:tcPr/>
                </a:tc>
                <a:extLst>
                  <a:ext uri="{0D108BD9-81ED-4DB2-BD59-A6C34878D82A}">
                    <a16:rowId xmlns:a16="http://schemas.microsoft.com/office/drawing/2014/main" val="2861502793"/>
                  </a:ext>
                </a:extLst>
              </a:tr>
            </a:tbl>
          </a:graphicData>
        </a:graphic>
      </p:graphicFrame>
    </p:spTree>
    <p:extLst>
      <p:ext uri="{BB962C8B-B14F-4D97-AF65-F5344CB8AC3E}">
        <p14:creationId xmlns:p14="http://schemas.microsoft.com/office/powerpoint/2010/main" val="891771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8815" y="381000"/>
            <a:ext cx="8766371" cy="6096000"/>
          </a:xfrm>
          <a:prstGeom prst="rect">
            <a:avLst/>
          </a:prstGeom>
          <a:ln w="76200">
            <a:solidFill>
              <a:srgbClr val="D6BBEB"/>
            </a:solidFill>
          </a:ln>
        </p:spPr>
      </p:pic>
    </p:spTree>
    <p:extLst>
      <p:ext uri="{BB962C8B-B14F-4D97-AF65-F5344CB8AC3E}">
        <p14:creationId xmlns:p14="http://schemas.microsoft.com/office/powerpoint/2010/main" val="583885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47850" y="117401"/>
            <a:ext cx="5448300" cy="6623198"/>
          </a:xfrm>
          <a:prstGeom prst="rect">
            <a:avLst/>
          </a:prstGeom>
          <a:ln w="76200">
            <a:solidFill>
              <a:srgbClr val="FF66FF"/>
            </a:solidFill>
          </a:ln>
        </p:spPr>
      </p:pic>
    </p:spTree>
    <p:extLst>
      <p:ext uri="{BB962C8B-B14F-4D97-AF65-F5344CB8AC3E}">
        <p14:creationId xmlns:p14="http://schemas.microsoft.com/office/powerpoint/2010/main" val="1091312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09800"/>
            <a:ext cx="9144000" cy="4267200"/>
          </a:xfrm>
        </p:spPr>
        <p:txBody>
          <a:bodyPr>
            <a:noAutofit/>
          </a:bodyPr>
          <a:lstStyle/>
          <a:p>
            <a:pPr algn="ctr"/>
            <a:r>
              <a:rPr lang="en-US" sz="4400" b="1" dirty="0" smtClean="0">
                <a:solidFill>
                  <a:srgbClr val="92D050"/>
                </a:solidFill>
                <a:latin typeface="Century Gothic" panose="020B0502020202020204" pitchFamily="34" charset="0"/>
              </a:rPr>
              <a:t>Section 1,1: 10…NO calculator</a:t>
            </a:r>
          </a:p>
          <a:p>
            <a:pPr algn="ctr"/>
            <a:r>
              <a:rPr lang="en-US" sz="4400" b="1" dirty="0" smtClean="0">
                <a:solidFill>
                  <a:srgbClr val="92D050"/>
                </a:solidFill>
                <a:latin typeface="Century Gothic" panose="020B0502020202020204" pitchFamily="34" charset="0"/>
              </a:rPr>
              <a:t>Section 1,2: 27…WITH calculator</a:t>
            </a:r>
          </a:p>
          <a:p>
            <a:pPr algn="ctr"/>
            <a:r>
              <a:rPr lang="en-US" sz="4800" b="1" dirty="0" smtClean="0">
                <a:solidFill>
                  <a:srgbClr val="92D050"/>
                </a:solidFill>
                <a:latin typeface="Century Gothic" panose="020B0502020202020204" pitchFamily="34" charset="0"/>
              </a:rPr>
              <a:t>60 – 85 minutes TOTAL</a:t>
            </a:r>
          </a:p>
          <a:p>
            <a:pPr algn="ctr"/>
            <a:r>
              <a:rPr lang="en-US" sz="4800" b="1" dirty="0" smtClean="0">
                <a:solidFill>
                  <a:srgbClr val="92D050"/>
                </a:solidFill>
                <a:latin typeface="Century Gothic" panose="020B0502020202020204" pitchFamily="34" charset="0"/>
              </a:rPr>
              <a:t>37 questions TOTAL</a:t>
            </a:r>
            <a:endParaRPr lang="en-US" sz="4800" b="1" dirty="0">
              <a:solidFill>
                <a:srgbClr val="92D050"/>
              </a:solidFill>
              <a:latin typeface="Century Gothic" panose="020B0502020202020204" pitchFamily="34" charset="0"/>
            </a:endParaRPr>
          </a:p>
        </p:txBody>
      </p:sp>
      <p:sp>
        <p:nvSpPr>
          <p:cNvPr id="4" name="Content Placeholder 2"/>
          <p:cNvSpPr txBox="1">
            <a:spLocks/>
          </p:cNvSpPr>
          <p:nvPr/>
        </p:nvSpPr>
        <p:spPr>
          <a:xfrm>
            <a:off x="0" y="0"/>
            <a:ext cx="9144000" cy="175260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11500" u="sng" dirty="0" smtClean="0">
                <a:solidFill>
                  <a:srgbClr val="92D050"/>
                </a:solidFill>
                <a:latin typeface="Century Gothic" panose="020B0502020202020204" pitchFamily="34" charset="0"/>
              </a:rPr>
              <a:t>Monday: </a:t>
            </a:r>
            <a:endParaRPr lang="en-US" sz="11500" u="sng" dirty="0" smtClean="0">
              <a:solidFill>
                <a:srgbClr val="92D050"/>
              </a:solidFill>
              <a:latin typeface="Century Gothic" panose="020B0502020202020204" pitchFamily="34" charset="0"/>
            </a:endParaRPr>
          </a:p>
          <a:p>
            <a:endParaRPr lang="en-US" sz="11500" u="sng" dirty="0">
              <a:solidFill>
                <a:srgbClr val="92D050"/>
              </a:solidFill>
              <a:latin typeface="Century Gothic" panose="020B0502020202020204" pitchFamily="34" charset="0"/>
            </a:endParaRPr>
          </a:p>
        </p:txBody>
      </p:sp>
    </p:spTree>
    <p:extLst>
      <p:ext uri="{BB962C8B-B14F-4D97-AF65-F5344CB8AC3E}">
        <p14:creationId xmlns:p14="http://schemas.microsoft.com/office/powerpoint/2010/main" val="3074731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57400"/>
            <a:ext cx="9144000" cy="3352800"/>
          </a:xfrm>
        </p:spPr>
        <p:txBody>
          <a:bodyPr>
            <a:noAutofit/>
          </a:bodyPr>
          <a:lstStyle/>
          <a:p>
            <a:pPr algn="ctr"/>
            <a:r>
              <a:rPr lang="en-US" sz="4400" b="1" dirty="0" smtClean="0">
                <a:solidFill>
                  <a:srgbClr val="92D050"/>
                </a:solidFill>
                <a:latin typeface="Century Gothic" panose="020B0502020202020204" pitchFamily="34" charset="0"/>
              </a:rPr>
              <a:t>Section 2: 36…WITH calculator</a:t>
            </a:r>
          </a:p>
          <a:p>
            <a:pPr algn="ctr"/>
            <a:r>
              <a:rPr lang="en-US" sz="4800" b="1" dirty="0" smtClean="0">
                <a:solidFill>
                  <a:srgbClr val="92D050"/>
                </a:solidFill>
                <a:latin typeface="Century Gothic" panose="020B0502020202020204" pitchFamily="34" charset="0"/>
              </a:rPr>
              <a:t>60 – 85 minutes TOTAL</a:t>
            </a:r>
          </a:p>
          <a:p>
            <a:pPr algn="ctr"/>
            <a:r>
              <a:rPr lang="en-US" sz="4800" b="1" dirty="0" smtClean="0">
                <a:solidFill>
                  <a:srgbClr val="92D050"/>
                </a:solidFill>
                <a:latin typeface="Century Gothic" panose="020B0502020202020204" pitchFamily="34" charset="0"/>
              </a:rPr>
              <a:t>36 questions TOTAL</a:t>
            </a:r>
          </a:p>
        </p:txBody>
      </p:sp>
      <p:sp>
        <p:nvSpPr>
          <p:cNvPr id="4" name="Content Placeholder 2"/>
          <p:cNvSpPr txBox="1">
            <a:spLocks/>
          </p:cNvSpPr>
          <p:nvPr/>
        </p:nvSpPr>
        <p:spPr>
          <a:xfrm>
            <a:off x="0" y="0"/>
            <a:ext cx="9144000" cy="220980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11500" u="sng" dirty="0" smtClean="0">
                <a:solidFill>
                  <a:srgbClr val="92D050"/>
                </a:solidFill>
                <a:latin typeface="Century Gothic" panose="020B0502020202020204" pitchFamily="34" charset="0"/>
              </a:rPr>
              <a:t>Tuesday: </a:t>
            </a:r>
            <a:endParaRPr lang="en-US" sz="11500" u="sng" dirty="0" smtClean="0">
              <a:solidFill>
                <a:srgbClr val="92D050"/>
              </a:solidFill>
              <a:latin typeface="Century Gothic" panose="020B0502020202020204" pitchFamily="34" charset="0"/>
            </a:endParaRPr>
          </a:p>
        </p:txBody>
      </p:sp>
      <p:sp>
        <p:nvSpPr>
          <p:cNvPr id="2" name="TextBox 1"/>
          <p:cNvSpPr txBox="1"/>
          <p:nvPr/>
        </p:nvSpPr>
        <p:spPr>
          <a:xfrm>
            <a:off x="-152400" y="7239000"/>
            <a:ext cx="9144000" cy="1015663"/>
          </a:xfrm>
          <a:prstGeom prst="rect">
            <a:avLst/>
          </a:prstGeom>
          <a:noFill/>
        </p:spPr>
        <p:txBody>
          <a:bodyPr wrap="square" rtlCol="0">
            <a:spAutoFit/>
          </a:bodyPr>
          <a:lstStyle/>
          <a:p>
            <a:pPr algn="ctr"/>
            <a:r>
              <a:rPr lang="en-US" sz="6000" dirty="0" smtClean="0">
                <a:solidFill>
                  <a:schemeClr val="bg1"/>
                </a:solidFill>
              </a:rPr>
              <a:t>* Lunch… GO TO </a:t>
            </a:r>
            <a:r>
              <a:rPr lang="en-US" sz="6000" b="1" u="sng" dirty="0" smtClean="0">
                <a:solidFill>
                  <a:schemeClr val="bg1"/>
                </a:solidFill>
              </a:rPr>
              <a:t>A</a:t>
            </a:r>
            <a:r>
              <a:rPr lang="en-US" sz="6000" dirty="0" smtClean="0">
                <a:solidFill>
                  <a:schemeClr val="bg1"/>
                </a:solidFill>
              </a:rPr>
              <a:t> LUNCH!</a:t>
            </a:r>
            <a:endParaRPr lang="en-US" sz="6000" dirty="0">
              <a:solidFill>
                <a:schemeClr val="bg1"/>
              </a:solidFill>
            </a:endParaRPr>
          </a:p>
        </p:txBody>
      </p:sp>
    </p:spTree>
    <p:extLst>
      <p:ext uri="{BB962C8B-B14F-4D97-AF65-F5344CB8AC3E}">
        <p14:creationId xmlns:p14="http://schemas.microsoft.com/office/powerpoint/2010/main" val="1104563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96000"/>
          </a:xfrm>
        </p:spPr>
        <p:txBody>
          <a:bodyPr>
            <a:noAutofit/>
          </a:bodyPr>
          <a:lstStyle/>
          <a:p>
            <a:pPr marL="0" indent="0" algn="ctr">
              <a:buNone/>
            </a:pPr>
            <a:r>
              <a:rPr lang="en-US" sz="16600" b="1" dirty="0" smtClean="0">
                <a:solidFill>
                  <a:srgbClr val="00FFFF"/>
                </a:solidFill>
                <a:latin typeface="Century Gothic" panose="020B0502020202020204" pitchFamily="34" charset="0"/>
              </a:rPr>
              <a:t>SEATING</a:t>
            </a:r>
          </a:p>
          <a:p>
            <a:pPr marL="0" indent="0" algn="ctr">
              <a:buNone/>
            </a:pPr>
            <a:r>
              <a:rPr lang="en-US" sz="16600" b="1" dirty="0" smtClean="0">
                <a:solidFill>
                  <a:srgbClr val="00FFFF"/>
                </a:solidFill>
                <a:latin typeface="Century Gothic" panose="020B0502020202020204" pitchFamily="34" charset="0"/>
              </a:rPr>
              <a:t>&amp; BAGS</a:t>
            </a:r>
            <a:endParaRPr lang="en-US" sz="16600" b="1" dirty="0">
              <a:solidFill>
                <a:srgbClr val="00FFFF"/>
              </a:solidFill>
              <a:latin typeface="Century Gothic" panose="020B0502020202020204" pitchFamily="34" charset="0"/>
            </a:endParaRPr>
          </a:p>
        </p:txBody>
      </p:sp>
    </p:spTree>
    <p:extLst>
      <p:ext uri="{BB962C8B-B14F-4D97-AF65-F5344CB8AC3E}">
        <p14:creationId xmlns:p14="http://schemas.microsoft.com/office/powerpoint/2010/main" val="1273929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4070877"/>
          </a:xfrm>
        </p:spPr>
        <p:txBody>
          <a:bodyPr>
            <a:noAutofit/>
          </a:bodyPr>
          <a:lstStyle/>
          <a:p>
            <a:pPr marL="0" indent="0" algn="ctr">
              <a:buNone/>
            </a:pPr>
            <a:r>
              <a:rPr lang="en-US" sz="11500" b="1" dirty="0" smtClean="0">
                <a:solidFill>
                  <a:srgbClr val="33CC33"/>
                </a:solidFill>
                <a:latin typeface="Century Gothic" panose="020B0502020202020204" pitchFamily="34" charset="0"/>
              </a:rPr>
              <a:t>PENCILS &amp;</a:t>
            </a:r>
          </a:p>
          <a:p>
            <a:pPr marL="0" indent="0" algn="ctr">
              <a:buNone/>
            </a:pPr>
            <a:r>
              <a:rPr lang="en-US" sz="11000" b="1" dirty="0" smtClean="0">
                <a:solidFill>
                  <a:srgbClr val="33CC33"/>
                </a:solidFill>
                <a:latin typeface="Century Gothic" panose="020B0502020202020204" pitchFamily="34" charset="0"/>
              </a:rPr>
              <a:t>CALCULATOR</a:t>
            </a:r>
            <a:r>
              <a:rPr lang="en-US" sz="11500" b="1" dirty="0" smtClean="0">
                <a:solidFill>
                  <a:srgbClr val="33CC33"/>
                </a:solidFill>
                <a:latin typeface="Century Gothic" panose="020B0502020202020204" pitchFamily="34" charset="0"/>
              </a:rPr>
              <a:t> </a:t>
            </a:r>
            <a:endParaRPr lang="en-US" sz="11500" b="1" dirty="0">
              <a:solidFill>
                <a:srgbClr val="33CC33"/>
              </a:solidFill>
              <a:latin typeface="Century Gothic" panose="020B0502020202020204" pitchFamily="34" charset="0"/>
            </a:endParaRPr>
          </a:p>
        </p:txBody>
      </p:sp>
    </p:spTree>
    <p:extLst>
      <p:ext uri="{BB962C8B-B14F-4D97-AF65-F5344CB8AC3E}">
        <p14:creationId xmlns:p14="http://schemas.microsoft.com/office/powerpoint/2010/main" val="1925765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3537477"/>
          </a:xfrm>
        </p:spPr>
        <p:txBody>
          <a:bodyPr>
            <a:noAutofit/>
          </a:bodyPr>
          <a:lstStyle/>
          <a:p>
            <a:pPr marL="0" indent="0" algn="ctr">
              <a:buNone/>
            </a:pPr>
            <a:r>
              <a:rPr lang="en-US" sz="9600" b="1" dirty="0" smtClean="0">
                <a:solidFill>
                  <a:srgbClr val="00B0F0"/>
                </a:solidFill>
                <a:latin typeface="Century Gothic" panose="020B0502020202020204" pitchFamily="34" charset="0"/>
              </a:rPr>
              <a:t>CELL </a:t>
            </a:r>
            <a:r>
              <a:rPr lang="en-US" sz="9600" b="1" dirty="0" smtClean="0">
                <a:solidFill>
                  <a:srgbClr val="00B0F0"/>
                </a:solidFill>
                <a:latin typeface="Century Gothic" panose="020B0502020202020204" pitchFamily="34" charset="0"/>
              </a:rPr>
              <a:t>PHONES AND SMART WATCHES</a:t>
            </a:r>
            <a:endParaRPr lang="en-US" sz="9600" b="1" dirty="0">
              <a:solidFill>
                <a:srgbClr val="00B0F0"/>
              </a:solidFill>
              <a:latin typeface="Century Gothic" panose="020B0502020202020204" pitchFamily="34" charset="0"/>
            </a:endParaRPr>
          </a:p>
        </p:txBody>
      </p:sp>
      <p:sp>
        <p:nvSpPr>
          <p:cNvPr id="2" name="&quot;No&quot; Symbol 1"/>
          <p:cNvSpPr/>
          <p:nvPr/>
        </p:nvSpPr>
        <p:spPr>
          <a:xfrm>
            <a:off x="1600200" y="304800"/>
            <a:ext cx="6096000" cy="6248400"/>
          </a:xfrm>
          <a:prstGeom prst="noSmoking">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6181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029200"/>
          </a:xfrm>
        </p:spPr>
        <p:txBody>
          <a:bodyPr>
            <a:noAutofit/>
          </a:bodyPr>
          <a:lstStyle/>
          <a:p>
            <a:pPr marL="0" indent="0" algn="ctr">
              <a:buNone/>
            </a:pPr>
            <a:r>
              <a:rPr lang="en-US" sz="16600" b="1" dirty="0" smtClean="0">
                <a:solidFill>
                  <a:srgbClr val="CC3300"/>
                </a:solidFill>
                <a:latin typeface="Century Gothic" panose="020B0502020202020204" pitchFamily="34" charset="0"/>
              </a:rPr>
              <a:t>NAP TIME!</a:t>
            </a:r>
            <a:endParaRPr lang="en-US" sz="16600" b="1" dirty="0">
              <a:solidFill>
                <a:srgbClr val="CC3300"/>
              </a:solidFill>
              <a:latin typeface="Century Gothic" panose="020B0502020202020204" pitchFamily="34" charset="0"/>
            </a:endParaRPr>
          </a:p>
        </p:txBody>
      </p:sp>
    </p:spTree>
    <p:extLst>
      <p:ext uri="{BB962C8B-B14F-4D97-AF65-F5344CB8AC3E}">
        <p14:creationId xmlns:p14="http://schemas.microsoft.com/office/powerpoint/2010/main" val="684805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a:solidFill>
            <a:schemeClr val="bg1"/>
          </a:solidFill>
          <a:ln w="76200">
            <a:solidFill>
              <a:schemeClr val="tx1"/>
            </a:solidFill>
          </a:ln>
        </p:spPr>
        <p:txBody>
          <a:bodyPr>
            <a:normAutofit/>
          </a:bodyPr>
          <a:lstStyle/>
          <a:p>
            <a:r>
              <a:rPr lang="en-US" b="1" dirty="0" smtClean="0">
                <a:solidFill>
                  <a:schemeClr val="accent2"/>
                </a:solidFill>
              </a:rPr>
              <a:t>GSE Algebra I</a:t>
            </a:r>
            <a:endParaRPr lang="en-US" b="1" dirty="0">
              <a:solidFill>
                <a:schemeClr val="accent2"/>
              </a:solidFill>
            </a:endParaRPr>
          </a:p>
        </p:txBody>
      </p:sp>
      <p:sp>
        <p:nvSpPr>
          <p:cNvPr id="3" name="Subtitle 2"/>
          <p:cNvSpPr>
            <a:spLocks noGrp="1"/>
          </p:cNvSpPr>
          <p:nvPr>
            <p:ph type="subTitle" idx="1"/>
          </p:nvPr>
        </p:nvSpPr>
        <p:spPr>
          <a:xfrm>
            <a:off x="1371600" y="2514600"/>
            <a:ext cx="6400800" cy="2587625"/>
          </a:xfrm>
          <a:solidFill>
            <a:schemeClr val="bg1"/>
          </a:solidFill>
          <a:ln w="76200">
            <a:solidFill>
              <a:schemeClr val="tx1"/>
            </a:solidFill>
          </a:ln>
        </p:spPr>
        <p:txBody>
          <a:bodyPr anchor="ctr">
            <a:normAutofit/>
          </a:bodyPr>
          <a:lstStyle/>
          <a:p>
            <a:r>
              <a:rPr lang="en-US" sz="5400" b="1" dirty="0" smtClean="0">
                <a:solidFill>
                  <a:schemeClr val="accent2"/>
                </a:solidFill>
              </a:rPr>
              <a:t>Day 1 Review</a:t>
            </a:r>
            <a:endParaRPr lang="en-US" sz="5400" b="1" dirty="0">
              <a:solidFill>
                <a:schemeClr val="accent2"/>
              </a:solidFill>
            </a:endParaRPr>
          </a:p>
        </p:txBody>
      </p:sp>
    </p:spTree>
    <p:extLst>
      <p:ext uri="{BB962C8B-B14F-4D97-AF65-F5344CB8AC3E}">
        <p14:creationId xmlns:p14="http://schemas.microsoft.com/office/powerpoint/2010/main" val="3082328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533400"/>
            <a:ext cx="7772400" cy="1470025"/>
          </a:xfrm>
          <a:solidFill>
            <a:schemeClr val="bg1"/>
          </a:solidFill>
          <a:ln w="76200">
            <a:solidFill>
              <a:schemeClr val="tx1"/>
            </a:solidFill>
          </a:ln>
        </p:spPr>
        <p:txBody>
          <a:bodyPr>
            <a:normAutofit/>
          </a:bodyPr>
          <a:lstStyle/>
          <a:p>
            <a:r>
              <a:rPr lang="en-US" b="1" dirty="0" smtClean="0"/>
              <a:t>1:  Relationships Among Quantities</a:t>
            </a:r>
            <a:endParaRPr lang="en-US" b="1" dirty="0"/>
          </a:p>
        </p:txBody>
      </p:sp>
      <p:sp>
        <p:nvSpPr>
          <p:cNvPr id="2" name="Subtitle 1"/>
          <p:cNvSpPr>
            <a:spLocks noGrp="1"/>
          </p:cNvSpPr>
          <p:nvPr>
            <p:ph type="subTitle" idx="1"/>
          </p:nvPr>
        </p:nvSpPr>
        <p:spPr>
          <a:xfrm>
            <a:off x="762000" y="2667000"/>
            <a:ext cx="7620000" cy="3810001"/>
          </a:xfrm>
          <a:solidFill>
            <a:schemeClr val="bg1"/>
          </a:solidFill>
          <a:ln w="76200">
            <a:solidFill>
              <a:schemeClr val="tx1"/>
            </a:solidFill>
          </a:ln>
        </p:spPr>
        <p:txBody>
          <a:bodyPr>
            <a:normAutofit/>
          </a:bodyPr>
          <a:lstStyle/>
          <a:p>
            <a:r>
              <a:rPr lang="en-US" sz="4400" b="1" u="sng" dirty="0" smtClean="0">
                <a:solidFill>
                  <a:schemeClr val="accent2"/>
                </a:solidFill>
              </a:rPr>
              <a:t>Key Ideas</a:t>
            </a:r>
          </a:p>
          <a:p>
            <a:r>
              <a:rPr lang="en-US" b="1" dirty="0" smtClean="0">
                <a:solidFill>
                  <a:schemeClr val="accent2"/>
                </a:solidFill>
              </a:rPr>
              <a:t>Properties of Rational and Irrational Numbers</a:t>
            </a:r>
          </a:p>
          <a:p>
            <a:r>
              <a:rPr lang="en-US" b="1" dirty="0" smtClean="0">
                <a:solidFill>
                  <a:schemeClr val="accent2"/>
                </a:solidFill>
              </a:rPr>
              <a:t>Reason Quantitatively and Use Units to Solve Problems</a:t>
            </a:r>
          </a:p>
          <a:p>
            <a:r>
              <a:rPr lang="en-US" b="1" dirty="0" smtClean="0">
                <a:solidFill>
                  <a:schemeClr val="accent2"/>
                </a:solidFill>
              </a:rPr>
              <a:t>Interpret the Structure of Expressions</a:t>
            </a:r>
          </a:p>
          <a:p>
            <a:endParaRPr lang="en-US" sz="4000" b="1" dirty="0">
              <a:solidFill>
                <a:schemeClr val="accent2"/>
              </a:solidFill>
            </a:endParaRPr>
          </a:p>
        </p:txBody>
      </p:sp>
    </p:spTree>
    <p:extLst>
      <p:ext uri="{BB962C8B-B14F-4D97-AF65-F5344CB8AC3E}">
        <p14:creationId xmlns:p14="http://schemas.microsoft.com/office/powerpoint/2010/main" val="1046604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312" y="152400"/>
            <a:ext cx="9144000" cy="6172200"/>
          </a:xfrm>
        </p:spPr>
        <p:txBody>
          <a:bodyPr>
            <a:noAutofit/>
          </a:bodyPr>
          <a:lstStyle/>
          <a:p>
            <a:r>
              <a:rPr lang="en-US" sz="19400" b="1" cap="small" dirty="0" smtClean="0">
                <a:solidFill>
                  <a:srgbClr val="FF0000"/>
                </a:solidFill>
                <a:latin typeface="Century Gothic" panose="020B0502020202020204" pitchFamily="34" charset="0"/>
              </a:rPr>
              <a:t>End Of Course</a:t>
            </a:r>
            <a:r>
              <a:rPr lang="en-US" sz="19400" b="1" dirty="0" smtClean="0">
                <a:solidFill>
                  <a:srgbClr val="FF0000"/>
                </a:solidFill>
                <a:latin typeface="Century Gothic" panose="020B0502020202020204" pitchFamily="34" charset="0"/>
              </a:rPr>
              <a:t/>
            </a:r>
            <a:br>
              <a:rPr lang="en-US" sz="19400" b="1" dirty="0" smtClean="0">
                <a:solidFill>
                  <a:srgbClr val="FF0000"/>
                </a:solidFill>
                <a:latin typeface="Century Gothic" panose="020B0502020202020204" pitchFamily="34" charset="0"/>
              </a:rPr>
            </a:br>
            <a:r>
              <a:rPr lang="en-US" sz="9600" cap="small" dirty="0" smtClean="0">
                <a:solidFill>
                  <a:srgbClr val="FF0000"/>
                </a:solidFill>
                <a:latin typeface="Century Gothic" panose="020B0502020202020204" pitchFamily="34" charset="0"/>
              </a:rPr>
              <a:t>Test</a:t>
            </a:r>
            <a:endParaRPr lang="en-US" sz="9600" cap="small"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4037309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smtClean="0"/>
              <a:t>Rational </a:t>
            </a:r>
            <a:r>
              <a:rPr lang="en-US" b="1" dirty="0" smtClean="0"/>
              <a:t>vs. Irrational Numbers</a:t>
            </a:r>
            <a:endParaRPr lang="en-US" b="1" dirty="0"/>
          </a:p>
        </p:txBody>
      </p:sp>
      <p:sp>
        <p:nvSpPr>
          <p:cNvPr id="3" name="Content Placeholder 2"/>
          <p:cNvSpPr>
            <a:spLocks noGrp="1"/>
          </p:cNvSpPr>
          <p:nvPr>
            <p:ph idx="1"/>
          </p:nvPr>
        </p:nvSpPr>
        <p:spPr>
          <a:xfrm>
            <a:off x="304800" y="1341437"/>
            <a:ext cx="8305800" cy="4525963"/>
          </a:xfrm>
        </p:spPr>
        <p:txBody>
          <a:bodyPr>
            <a:normAutofit/>
          </a:bodyPr>
          <a:lstStyle/>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4212053359"/>
              </p:ext>
            </p:extLst>
          </p:nvPr>
        </p:nvGraphicFramePr>
        <p:xfrm>
          <a:off x="381000" y="1143000"/>
          <a:ext cx="8382000" cy="552704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748714764"/>
                    </a:ext>
                  </a:extLst>
                </a:gridCol>
                <a:gridCol w="4191000">
                  <a:extLst>
                    <a:ext uri="{9D8B030D-6E8A-4147-A177-3AD203B41FA5}">
                      <a16:colId xmlns:a16="http://schemas.microsoft.com/office/drawing/2014/main" val="2918147876"/>
                    </a:ext>
                  </a:extLst>
                </a:gridCol>
              </a:tblGrid>
              <a:tr h="543120">
                <a:tc>
                  <a:txBody>
                    <a:bodyPr/>
                    <a:lstStyle/>
                    <a:p>
                      <a:pPr algn="ctr"/>
                      <a:r>
                        <a:rPr lang="en-US" sz="2800" dirty="0" smtClean="0"/>
                        <a:t>Rational </a:t>
                      </a:r>
                      <a:endParaRPr lang="en-US" sz="2800" dirty="0"/>
                    </a:p>
                  </a:txBody>
                  <a:tcPr/>
                </a:tc>
                <a:tc>
                  <a:txBody>
                    <a:bodyPr/>
                    <a:lstStyle/>
                    <a:p>
                      <a:pPr algn="ctr"/>
                      <a:r>
                        <a:rPr lang="en-US" sz="2800" dirty="0" smtClean="0"/>
                        <a:t>Irrational</a:t>
                      </a:r>
                      <a:endParaRPr lang="en-US" sz="2800" dirty="0"/>
                    </a:p>
                  </a:txBody>
                  <a:tcPr/>
                </a:tc>
                <a:extLst>
                  <a:ext uri="{0D108BD9-81ED-4DB2-BD59-A6C34878D82A}">
                    <a16:rowId xmlns:a16="http://schemas.microsoft.com/office/drawing/2014/main" val="2603854594"/>
                  </a:ext>
                </a:extLst>
              </a:tr>
              <a:tr h="498392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A real number that can be represented as a ratio p/q such that p and q are both integers and q does not equal zero. </a:t>
                      </a:r>
                    </a:p>
                    <a:p>
                      <a:pPr marL="285750" indent="-285750">
                        <a:buFont typeface="Arial" panose="020B0604020202020204" pitchFamily="34" charset="0"/>
                        <a:buChar char="•"/>
                      </a:pPr>
                      <a:r>
                        <a:rPr lang="en-US" sz="2400" dirty="0" smtClean="0"/>
                        <a:t>All rational numbers can be expressed as a decimal that stops or repeats.</a:t>
                      </a:r>
                    </a:p>
                    <a:p>
                      <a:pPr marL="285750" indent="-285750">
                        <a:buFont typeface="Arial" panose="020B0604020202020204" pitchFamily="34" charset="0"/>
                        <a:buChar char="•"/>
                      </a:pPr>
                      <a:r>
                        <a:rPr lang="en-US" sz="2400" dirty="0" smtClean="0"/>
                        <a:t>Ex: -0.5, 0, 7, 3/2, 0.266666666</a:t>
                      </a:r>
                      <a:endParaRPr lang="en-US" dirty="0" smtClean="0"/>
                    </a:p>
                    <a:p>
                      <a:endParaRPr lang="en-US" dirty="0"/>
                    </a:p>
                  </a:txBody>
                  <a:tcPr/>
                </a:tc>
                <a:tc>
                  <a:txBody>
                    <a:bodyPr/>
                    <a:lstStyle/>
                    <a:p>
                      <a:pPr marL="342900" indent="-342900">
                        <a:buFont typeface="Arial" panose="020B0604020202020204" pitchFamily="34" charset="0"/>
                        <a:buChar char="•"/>
                      </a:pPr>
                      <a:r>
                        <a:rPr lang="en-US" sz="2400" dirty="0" smtClean="0"/>
                        <a:t>A real number that cannot be expressed as a ratio.</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Irrational numbers cannot be represented by decimals that stop or repeat.</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Ex: √3, , √5/2</a:t>
                      </a:r>
                    </a:p>
                    <a:p>
                      <a:endParaRPr lang="en-US" dirty="0"/>
                    </a:p>
                  </a:txBody>
                  <a:tcPr/>
                </a:tc>
                <a:extLst>
                  <a:ext uri="{0D108BD9-81ED-4DB2-BD59-A6C34878D82A}">
                    <a16:rowId xmlns:a16="http://schemas.microsoft.com/office/drawing/2014/main" val="662206293"/>
                  </a:ext>
                </a:extLst>
              </a:tr>
            </a:tbl>
          </a:graphicData>
        </a:graphic>
      </p:graphicFrame>
    </p:spTree>
    <p:extLst>
      <p:ext uri="{BB962C8B-B14F-4D97-AF65-F5344CB8AC3E}">
        <p14:creationId xmlns:p14="http://schemas.microsoft.com/office/powerpoint/2010/main" val="2249350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Sum and Product of Rational and Irrational Numbers</a:t>
            </a:r>
            <a:endParaRPr lang="en-US" b="1" dirty="0"/>
          </a:p>
        </p:txBody>
      </p:sp>
      <p:sp>
        <p:nvSpPr>
          <p:cNvPr id="3" name="Content Placeholder 2"/>
          <p:cNvSpPr>
            <a:spLocks noGrp="1"/>
          </p:cNvSpPr>
          <p:nvPr>
            <p:ph idx="1"/>
          </p:nvPr>
        </p:nvSpPr>
        <p:spPr>
          <a:xfrm>
            <a:off x="304800" y="1570037"/>
            <a:ext cx="8305800" cy="4830763"/>
          </a:xfrm>
        </p:spPr>
        <p:txBody>
          <a:bodyPr>
            <a:normAutofit fontScale="92500" lnSpcReduction="10000"/>
          </a:bodyPr>
          <a:lstStyle/>
          <a:p>
            <a:r>
              <a:rPr lang="en-US" dirty="0" smtClean="0"/>
              <a:t>The sum of an irrational number and a rational number is always irrational.</a:t>
            </a:r>
          </a:p>
          <a:p>
            <a:pPr marL="457200" lvl="1" indent="0" algn="ctr">
              <a:buNone/>
            </a:pPr>
            <a:r>
              <a:rPr lang="en-US" i="1" dirty="0" smtClean="0"/>
              <a:t>I + R = I</a:t>
            </a:r>
            <a:endParaRPr lang="en-US" dirty="0" smtClean="0"/>
          </a:p>
          <a:p>
            <a:r>
              <a:rPr lang="en-US" dirty="0" smtClean="0"/>
              <a:t>The product of a nonzero rational number and an irrational number is always irrational.</a:t>
            </a:r>
          </a:p>
          <a:p>
            <a:pPr marL="0" indent="0" algn="ctr">
              <a:buNone/>
            </a:pPr>
            <a:r>
              <a:rPr lang="en-US" i="1" dirty="0" smtClean="0"/>
              <a:t>  R x I = I</a:t>
            </a:r>
            <a:endParaRPr lang="en-US" i="1" dirty="0" smtClean="0"/>
          </a:p>
          <a:p>
            <a:r>
              <a:rPr lang="en-US" dirty="0" smtClean="0"/>
              <a:t>The sum or product of rational numbers is rational</a:t>
            </a:r>
            <a:r>
              <a:rPr lang="en-US" dirty="0" smtClean="0"/>
              <a:t>.</a:t>
            </a:r>
          </a:p>
          <a:p>
            <a:pPr marL="0" indent="0" algn="ctr">
              <a:buNone/>
            </a:pPr>
            <a:r>
              <a:rPr lang="en-US" i="1" dirty="0"/>
              <a:t>R </a:t>
            </a:r>
            <a:r>
              <a:rPr lang="en-US" i="1" dirty="0" smtClean="0"/>
              <a:t>+ R </a:t>
            </a:r>
            <a:r>
              <a:rPr lang="en-US" i="1" dirty="0"/>
              <a:t>= </a:t>
            </a:r>
            <a:r>
              <a:rPr lang="en-US" i="1" dirty="0" smtClean="0"/>
              <a:t>R		R </a:t>
            </a:r>
            <a:r>
              <a:rPr lang="en-US" i="1" dirty="0"/>
              <a:t>x </a:t>
            </a:r>
            <a:r>
              <a:rPr lang="en-US" i="1" dirty="0" smtClean="0"/>
              <a:t>R </a:t>
            </a:r>
            <a:r>
              <a:rPr lang="en-US" i="1" dirty="0"/>
              <a:t>= R</a:t>
            </a:r>
          </a:p>
        </p:txBody>
      </p:sp>
    </p:spTree>
    <p:extLst>
      <p:ext uri="{BB962C8B-B14F-4D97-AF65-F5344CB8AC3E}">
        <p14:creationId xmlns:p14="http://schemas.microsoft.com/office/powerpoint/2010/main" val="3660277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143000"/>
          </a:xfrm>
        </p:spPr>
        <p:txBody>
          <a:bodyPr>
            <a:noAutofit/>
          </a:bodyPr>
          <a:lstStyle/>
          <a:p>
            <a:r>
              <a:rPr lang="en-US" sz="3600" b="1" dirty="0" smtClean="0">
                <a:solidFill>
                  <a:srgbClr val="0070C0"/>
                </a:solidFill>
              </a:rPr>
              <a:t>Ex 2: Is the sum of ½ and √2 a rational or an irrational number?</a:t>
            </a:r>
            <a:endParaRPr lang="en-US" b="1" dirty="0">
              <a:solidFill>
                <a:srgbClr val="0070C0"/>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824643284"/>
              </p:ext>
            </p:extLst>
          </p:nvPr>
        </p:nvGraphicFramePr>
        <p:xfrm>
          <a:off x="2841625" y="5791200"/>
          <a:ext cx="3384550" cy="928687"/>
        </p:xfrm>
        <a:graphic>
          <a:graphicData uri="http://schemas.openxmlformats.org/presentationml/2006/ole">
            <mc:AlternateContent xmlns:mc="http://schemas.openxmlformats.org/markup-compatibility/2006">
              <mc:Choice xmlns:v="urn:schemas-microsoft-com:vml" Requires="v">
                <p:oleObj spid="_x0000_s1029" name="Equation" r:id="rId3" imgW="647640" imgH="177480" progId="Equation.DSMT4">
                  <p:embed/>
                </p:oleObj>
              </mc:Choice>
              <mc:Fallback>
                <p:oleObj name="Equation" r:id="rId3" imgW="647640" imgH="177480" progId="Equation.DSMT4">
                  <p:embed/>
                  <p:pic>
                    <p:nvPicPr>
                      <p:cNvPr id="0" name=""/>
                      <p:cNvPicPr/>
                      <p:nvPr/>
                    </p:nvPicPr>
                    <p:blipFill>
                      <a:blip r:embed="rId4"/>
                      <a:stretch>
                        <a:fillRect/>
                      </a:stretch>
                    </p:blipFill>
                    <p:spPr>
                      <a:xfrm>
                        <a:off x="2841625" y="5791200"/>
                        <a:ext cx="3384550" cy="928687"/>
                      </a:xfrm>
                      <a:prstGeom prst="rect">
                        <a:avLst/>
                      </a:prstGeom>
                    </p:spPr>
                  </p:pic>
                </p:oleObj>
              </mc:Fallback>
            </mc:AlternateContent>
          </a:graphicData>
        </a:graphic>
      </p:graphicFrame>
    </p:spTree>
    <p:extLst>
      <p:ext uri="{BB962C8B-B14F-4D97-AF65-F5344CB8AC3E}">
        <p14:creationId xmlns:p14="http://schemas.microsoft.com/office/powerpoint/2010/main" val="314441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706562"/>
          </a:xfrm>
        </p:spPr>
        <p:txBody>
          <a:bodyPr>
            <a:noAutofit/>
          </a:bodyPr>
          <a:lstStyle/>
          <a:p>
            <a:r>
              <a:rPr lang="en-US" sz="3600" b="1" dirty="0" smtClean="0">
                <a:solidFill>
                  <a:srgbClr val="0070C0"/>
                </a:solidFill>
              </a:rPr>
              <a:t>Ex 3: Is the product of -0.5 and √3 a rational or an irrational number? Explain your reasoning.</a:t>
            </a:r>
            <a:endParaRPr lang="en-US" b="1" dirty="0">
              <a:solidFill>
                <a:srgbClr val="0070C0"/>
              </a:solidFill>
            </a:endParaRPr>
          </a:p>
        </p:txBody>
      </p:sp>
      <p:graphicFrame>
        <p:nvGraphicFramePr>
          <p:cNvPr id="6" name="Object 5"/>
          <p:cNvGraphicFramePr>
            <a:graphicFrameLocks noChangeAspect="1"/>
          </p:cNvGraphicFramePr>
          <p:nvPr>
            <p:extLst/>
          </p:nvPr>
        </p:nvGraphicFramePr>
        <p:xfrm>
          <a:off x="2841625" y="5791200"/>
          <a:ext cx="3384550" cy="928687"/>
        </p:xfrm>
        <a:graphic>
          <a:graphicData uri="http://schemas.openxmlformats.org/presentationml/2006/ole">
            <mc:AlternateContent xmlns:mc="http://schemas.openxmlformats.org/markup-compatibility/2006">
              <mc:Choice xmlns:v="urn:schemas-microsoft-com:vml" Requires="v">
                <p:oleObj spid="_x0000_s37896" name="Equation" r:id="rId3" imgW="647640" imgH="177480" progId="Equation.DSMT4">
                  <p:embed/>
                </p:oleObj>
              </mc:Choice>
              <mc:Fallback>
                <p:oleObj name="Equation" r:id="rId3" imgW="647640" imgH="177480" progId="Equation.DSMT4">
                  <p:embed/>
                  <p:pic>
                    <p:nvPicPr>
                      <p:cNvPr id="6" name="Object 5"/>
                      <p:cNvPicPr/>
                      <p:nvPr/>
                    </p:nvPicPr>
                    <p:blipFill>
                      <a:blip r:embed="rId4"/>
                      <a:stretch>
                        <a:fillRect/>
                      </a:stretch>
                    </p:blipFill>
                    <p:spPr>
                      <a:xfrm>
                        <a:off x="2841625" y="5791200"/>
                        <a:ext cx="3384550" cy="928687"/>
                      </a:xfrm>
                      <a:prstGeom prst="rect">
                        <a:avLst/>
                      </a:prstGeom>
                    </p:spPr>
                  </p:pic>
                </p:oleObj>
              </mc:Fallback>
            </mc:AlternateContent>
          </a:graphicData>
        </a:graphic>
      </p:graphicFrame>
    </p:spTree>
    <p:extLst>
      <p:ext uri="{BB962C8B-B14F-4D97-AF65-F5344CB8AC3E}">
        <p14:creationId xmlns:p14="http://schemas.microsoft.com/office/powerpoint/2010/main" val="785033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Level of Accuracy</a:t>
            </a:r>
            <a:endParaRPr lang="en-US" b="1" dirty="0"/>
          </a:p>
        </p:txBody>
      </p:sp>
      <p:sp>
        <p:nvSpPr>
          <p:cNvPr id="3" name="Content Placeholder 2"/>
          <p:cNvSpPr>
            <a:spLocks noGrp="1"/>
          </p:cNvSpPr>
          <p:nvPr>
            <p:ph idx="1"/>
          </p:nvPr>
        </p:nvSpPr>
        <p:spPr>
          <a:xfrm>
            <a:off x="304800" y="1341437"/>
            <a:ext cx="8305800" cy="4525963"/>
          </a:xfrm>
        </p:spPr>
        <p:txBody>
          <a:bodyPr>
            <a:normAutofit fontScale="92500" lnSpcReduction="20000"/>
          </a:bodyPr>
          <a:lstStyle/>
          <a:p>
            <a:r>
              <a:rPr lang="en-US" dirty="0" smtClean="0"/>
              <a:t>A quantity can be exact or approximate. When an approximate quantity is used, it is important that we consider its level of accuracy.</a:t>
            </a:r>
          </a:p>
          <a:p>
            <a:endParaRPr lang="en-US" dirty="0"/>
          </a:p>
          <a:p>
            <a:r>
              <a:rPr lang="en-US" dirty="0" smtClean="0"/>
              <a:t>For example, a dosage of medicine would need to be very precise. </a:t>
            </a:r>
          </a:p>
          <a:p>
            <a:endParaRPr lang="en-US" dirty="0"/>
          </a:p>
          <a:p>
            <a:r>
              <a:rPr lang="en-US" dirty="0" smtClean="0"/>
              <a:t>An example of a measurement that does not need to be very precise is the distance from your house to a local mall.</a:t>
            </a:r>
            <a:endParaRPr lang="en-US" dirty="0"/>
          </a:p>
        </p:txBody>
      </p:sp>
    </p:spTree>
    <p:extLst>
      <p:ext uri="{BB962C8B-B14F-4D97-AF65-F5344CB8AC3E}">
        <p14:creationId xmlns:p14="http://schemas.microsoft.com/office/powerpoint/2010/main" val="4096773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Unit of Measure</a:t>
            </a:r>
            <a:endParaRPr lang="en-US" b="1" dirty="0"/>
          </a:p>
        </p:txBody>
      </p:sp>
      <p:sp>
        <p:nvSpPr>
          <p:cNvPr id="3" name="Content Placeholder 2"/>
          <p:cNvSpPr>
            <a:spLocks noGrp="1"/>
          </p:cNvSpPr>
          <p:nvPr>
            <p:ph idx="1"/>
          </p:nvPr>
        </p:nvSpPr>
        <p:spPr>
          <a:xfrm>
            <a:off x="304800" y="1570037"/>
            <a:ext cx="8305800" cy="4525963"/>
          </a:xfrm>
        </p:spPr>
        <p:txBody>
          <a:bodyPr>
            <a:normAutofit/>
          </a:bodyPr>
          <a:lstStyle/>
          <a:p>
            <a:r>
              <a:rPr lang="en-US" dirty="0" smtClean="0"/>
              <a:t>If you want to calculate the diameter of the sun, you would want to choose a very large unit of measure of length, such as miles or kilometers. </a:t>
            </a:r>
          </a:p>
          <a:p>
            <a:endParaRPr lang="en-US" dirty="0"/>
          </a:p>
          <a:p>
            <a:r>
              <a:rPr lang="en-US" dirty="0" smtClean="0"/>
              <a:t>Conversion of units can require approximations.</a:t>
            </a:r>
            <a:endParaRPr lang="en-US" dirty="0"/>
          </a:p>
        </p:txBody>
      </p:sp>
    </p:spTree>
    <p:extLst>
      <p:ext uri="{BB962C8B-B14F-4D97-AF65-F5344CB8AC3E}">
        <p14:creationId xmlns:p14="http://schemas.microsoft.com/office/powerpoint/2010/main" val="2000060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Ex 4: Convert 309 yards to feet.</a:t>
            </a:r>
            <a:endParaRPr lang="en-US" b="1" dirty="0">
              <a:solidFill>
                <a:srgbClr val="0070C0"/>
              </a:solidFill>
            </a:endParaRPr>
          </a:p>
        </p:txBody>
      </p:sp>
      <p:pic>
        <p:nvPicPr>
          <p:cNvPr id="4" name="Picture 3"/>
          <p:cNvPicPr>
            <a:picLocks noChangeAspect="1"/>
          </p:cNvPicPr>
          <p:nvPr/>
        </p:nvPicPr>
        <p:blipFill>
          <a:blip r:embed="rId2"/>
          <a:stretch>
            <a:fillRect/>
          </a:stretch>
        </p:blipFill>
        <p:spPr>
          <a:xfrm>
            <a:off x="677827" y="2667000"/>
            <a:ext cx="7788346" cy="1890712"/>
          </a:xfrm>
          <a:prstGeom prst="rect">
            <a:avLst/>
          </a:prstGeom>
        </p:spPr>
      </p:pic>
    </p:spTree>
    <p:extLst>
      <p:ext uri="{BB962C8B-B14F-4D97-AF65-F5344CB8AC3E}">
        <p14:creationId xmlns:p14="http://schemas.microsoft.com/office/powerpoint/2010/main" val="1315577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3840162"/>
          </a:xfrm>
        </p:spPr>
        <p:txBody>
          <a:bodyPr>
            <a:normAutofit fontScale="90000"/>
          </a:bodyPr>
          <a:lstStyle/>
          <a:p>
            <a:pPr algn="l"/>
            <a:r>
              <a:rPr lang="en-US" sz="3600" b="1" dirty="0" smtClean="0">
                <a:solidFill>
                  <a:srgbClr val="0070C0"/>
                </a:solidFill>
              </a:rPr>
              <a:t>Ex 5: The cost, in dollars, of a single-story home can be approximated using the formula C = </a:t>
            </a:r>
            <a:r>
              <a:rPr lang="en-US" sz="3600" b="1" dirty="0" err="1" smtClean="0">
                <a:solidFill>
                  <a:srgbClr val="0070C0"/>
                </a:solidFill>
              </a:rPr>
              <a:t>klw</a:t>
            </a:r>
            <a:r>
              <a:rPr lang="en-US" sz="3600" b="1" dirty="0" smtClean="0">
                <a:solidFill>
                  <a:srgbClr val="0070C0"/>
                </a:solidFill>
              </a:rPr>
              <a:t>, where l is the approximate length of the home and w is the approximate width of the home. </a:t>
            </a:r>
            <a:br>
              <a:rPr lang="en-US" sz="3600" b="1" dirty="0" smtClean="0">
                <a:solidFill>
                  <a:srgbClr val="0070C0"/>
                </a:solidFill>
              </a:rPr>
            </a:br>
            <a:r>
              <a:rPr lang="en-US" sz="3600" b="1" dirty="0" smtClean="0">
                <a:solidFill>
                  <a:srgbClr val="0070C0"/>
                </a:solidFill>
              </a:rPr>
              <a:t/>
            </a:r>
            <a:br>
              <a:rPr lang="en-US" sz="3600" b="1" dirty="0" smtClean="0">
                <a:solidFill>
                  <a:srgbClr val="0070C0"/>
                </a:solidFill>
              </a:rPr>
            </a:br>
            <a:r>
              <a:rPr lang="en-US" sz="3600" b="1" dirty="0" smtClean="0">
                <a:solidFill>
                  <a:srgbClr val="0070C0"/>
                </a:solidFill>
              </a:rPr>
              <a:t>Find the units for the coefficient k.</a:t>
            </a:r>
            <a:endParaRPr lang="en-US" sz="3600" b="1" dirty="0">
              <a:solidFill>
                <a:srgbClr val="0070C0"/>
              </a:solidFill>
            </a:endParaRPr>
          </a:p>
        </p:txBody>
      </p:sp>
      <p:sp>
        <p:nvSpPr>
          <p:cNvPr id="4" name="Content Placeholder 3"/>
          <p:cNvSpPr>
            <a:spLocks noGrp="1"/>
          </p:cNvSpPr>
          <p:nvPr>
            <p:ph idx="1"/>
          </p:nvPr>
        </p:nvSpPr>
        <p:spPr>
          <a:xfrm>
            <a:off x="457200" y="5181600"/>
            <a:ext cx="8229600" cy="944563"/>
          </a:xfrm>
        </p:spPr>
        <p:txBody>
          <a:bodyPr/>
          <a:lstStyle/>
          <a:p>
            <a:pPr marL="0" indent="0">
              <a:buNone/>
            </a:pPr>
            <a:r>
              <a:rPr lang="en-US" dirty="0" smtClean="0"/>
              <a:t>k = C/</a:t>
            </a:r>
            <a:r>
              <a:rPr lang="en-US" dirty="0" err="1" smtClean="0"/>
              <a:t>lw</a:t>
            </a:r>
            <a:r>
              <a:rPr lang="en-US" dirty="0" smtClean="0"/>
              <a:t> or dollars per feet squared</a:t>
            </a:r>
            <a:endParaRPr lang="en-US" dirty="0"/>
          </a:p>
        </p:txBody>
      </p:sp>
    </p:spTree>
    <p:extLst>
      <p:ext uri="{BB962C8B-B14F-4D97-AF65-F5344CB8AC3E}">
        <p14:creationId xmlns:p14="http://schemas.microsoft.com/office/powerpoint/2010/main" val="26387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rgbClr val="0070C0"/>
                </a:solidFill>
              </a:rPr>
              <a:t>Ex 6: Convert 45 miles per hour to feet per minute. </a:t>
            </a:r>
            <a:endParaRPr lang="en-US" b="1" dirty="0">
              <a:solidFill>
                <a:srgbClr val="0070C0"/>
              </a:solidFill>
            </a:endParaRPr>
          </a:p>
        </p:txBody>
      </p:sp>
      <p:pic>
        <p:nvPicPr>
          <p:cNvPr id="5" name="Content Placeholder 4"/>
          <p:cNvPicPr>
            <a:picLocks noGrp="1" noChangeAspect="1"/>
          </p:cNvPicPr>
          <p:nvPr>
            <p:ph idx="1"/>
          </p:nvPr>
        </p:nvPicPr>
        <p:blipFill rotWithShape="1">
          <a:blip r:embed="rId2"/>
          <a:srcRect r="31460"/>
          <a:stretch/>
        </p:blipFill>
        <p:spPr>
          <a:xfrm>
            <a:off x="693811" y="2895600"/>
            <a:ext cx="7756377" cy="1137420"/>
          </a:xfrm>
          <a:prstGeom prst="rect">
            <a:avLst/>
          </a:prstGeom>
        </p:spPr>
      </p:pic>
      <p:pic>
        <p:nvPicPr>
          <p:cNvPr id="6" name="Picture 5"/>
          <p:cNvPicPr>
            <a:picLocks noChangeAspect="1"/>
          </p:cNvPicPr>
          <p:nvPr/>
        </p:nvPicPr>
        <p:blipFill rotWithShape="1">
          <a:blip r:embed="rId2"/>
          <a:srcRect l="68320"/>
          <a:stretch/>
        </p:blipFill>
        <p:spPr>
          <a:xfrm>
            <a:off x="2530515" y="4572000"/>
            <a:ext cx="4082968" cy="1295400"/>
          </a:xfrm>
          <a:prstGeom prst="rect">
            <a:avLst/>
          </a:prstGeom>
        </p:spPr>
      </p:pic>
    </p:spTree>
    <p:extLst>
      <p:ext uri="{BB962C8B-B14F-4D97-AF65-F5344CB8AC3E}">
        <p14:creationId xmlns:p14="http://schemas.microsoft.com/office/powerpoint/2010/main" val="3301876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11562"/>
          </a:xfrm>
        </p:spPr>
        <p:txBody>
          <a:bodyPr>
            <a:noAutofit/>
          </a:bodyPr>
          <a:lstStyle/>
          <a:p>
            <a:pPr algn="l"/>
            <a:r>
              <a:rPr lang="en-US" sz="3200" b="1" dirty="0" smtClean="0">
                <a:solidFill>
                  <a:srgbClr val="0070C0"/>
                </a:solidFill>
              </a:rPr>
              <a:t>Ex 7: When Justin goes to work, he drives at an average speed of 65 miles per hour. It takes about 1 hour and 30 minutes for Justin to arrive at work. His car travels about 25 miles per gallon of gas. If gas costs $3.65 per gallon, how much money does Justin spend on gas to travel to work?</a:t>
            </a:r>
            <a:endParaRPr lang="en-US" sz="3200" b="1" dirty="0">
              <a:solidFill>
                <a:srgbClr val="0070C0"/>
              </a:solidFill>
            </a:endParaRPr>
          </a:p>
        </p:txBody>
      </p:sp>
      <p:sp>
        <p:nvSpPr>
          <p:cNvPr id="3" name="Content Placeholder 2"/>
          <p:cNvSpPr>
            <a:spLocks noGrp="1"/>
          </p:cNvSpPr>
          <p:nvPr>
            <p:ph idx="1"/>
          </p:nvPr>
        </p:nvSpPr>
        <p:spPr>
          <a:xfrm>
            <a:off x="478536" y="4648201"/>
            <a:ext cx="8229600" cy="2240280"/>
          </a:xfrm>
        </p:spPr>
        <p:txBody>
          <a:bodyPr/>
          <a:lstStyle/>
          <a:p>
            <a:r>
              <a:rPr lang="en-US" dirty="0" smtClean="0"/>
              <a:t>65mph * 1.5 hours =97.5 miles </a:t>
            </a:r>
          </a:p>
          <a:p>
            <a:r>
              <a:rPr lang="en-US" dirty="0" smtClean="0"/>
              <a:t>97.5 ≈ 100 miles/25 = 4 gallons of gas</a:t>
            </a:r>
          </a:p>
          <a:p>
            <a:r>
              <a:rPr lang="en-US" dirty="0" smtClean="0"/>
              <a:t>4 * $3.65 = $14.60</a:t>
            </a:r>
            <a:endParaRPr lang="en-US" dirty="0"/>
          </a:p>
        </p:txBody>
      </p:sp>
    </p:spTree>
    <p:extLst>
      <p:ext uri="{BB962C8B-B14F-4D97-AF65-F5344CB8AC3E}">
        <p14:creationId xmlns:p14="http://schemas.microsoft.com/office/powerpoint/2010/main" val="3644196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68" y="228600"/>
            <a:ext cx="9163050" cy="5715000"/>
          </a:xfrm>
        </p:spPr>
        <p:txBody>
          <a:bodyPr>
            <a:noAutofit/>
          </a:bodyPr>
          <a:lstStyle/>
          <a:p>
            <a:pPr marL="0" indent="0" algn="ctr">
              <a:spcBef>
                <a:spcPts val="1200"/>
              </a:spcBef>
              <a:buNone/>
            </a:pPr>
            <a:r>
              <a:rPr lang="en-US" sz="9600" b="1" dirty="0" smtClean="0">
                <a:solidFill>
                  <a:srgbClr val="00B050"/>
                </a:solidFill>
                <a:latin typeface="Century Gothic" panose="020B0502020202020204" pitchFamily="34" charset="0"/>
              </a:rPr>
              <a:t>Monday 5/6</a:t>
            </a:r>
            <a:endParaRPr lang="en-US" sz="9600" b="1" dirty="0" smtClean="0">
              <a:solidFill>
                <a:srgbClr val="00B050"/>
              </a:solidFill>
              <a:latin typeface="Century Gothic" panose="020B0502020202020204" pitchFamily="34" charset="0"/>
            </a:endParaRPr>
          </a:p>
          <a:p>
            <a:pPr marL="0" indent="0" algn="ctr">
              <a:spcBef>
                <a:spcPts val="1200"/>
              </a:spcBef>
              <a:buNone/>
            </a:pPr>
            <a:r>
              <a:rPr lang="en-US" sz="13800" b="1" i="1" dirty="0" smtClean="0">
                <a:solidFill>
                  <a:srgbClr val="00B050"/>
                </a:solidFill>
                <a:latin typeface="Century Gothic" panose="020B0502020202020204" pitchFamily="34" charset="0"/>
              </a:rPr>
              <a:t>AND</a:t>
            </a:r>
            <a:endParaRPr lang="en-US" sz="9600" b="1" i="1" dirty="0" smtClean="0">
              <a:solidFill>
                <a:srgbClr val="00B050"/>
              </a:solidFill>
              <a:latin typeface="Century Gothic" panose="020B0502020202020204" pitchFamily="34" charset="0"/>
            </a:endParaRPr>
          </a:p>
          <a:p>
            <a:pPr marL="0" indent="0" algn="ctr">
              <a:spcBef>
                <a:spcPts val="1800"/>
              </a:spcBef>
              <a:buNone/>
            </a:pPr>
            <a:r>
              <a:rPr lang="en-US" sz="8800" b="1" dirty="0" smtClean="0">
                <a:solidFill>
                  <a:srgbClr val="00B050"/>
                </a:solidFill>
                <a:latin typeface="Century Gothic" panose="020B0502020202020204" pitchFamily="34" charset="0"/>
              </a:rPr>
              <a:t>Tuesday 5/7</a:t>
            </a:r>
          </a:p>
          <a:p>
            <a:pPr marL="0" indent="0" algn="ctr">
              <a:spcBef>
                <a:spcPts val="1800"/>
              </a:spcBef>
              <a:buNone/>
            </a:pPr>
            <a:r>
              <a:rPr lang="en-US" b="1" dirty="0" smtClean="0">
                <a:solidFill>
                  <a:srgbClr val="00B050"/>
                </a:solidFill>
                <a:latin typeface="Century Gothic" panose="020B0502020202020204" pitchFamily="34" charset="0"/>
              </a:rPr>
              <a:t>Do NOT be Tardy or Absent!!!</a:t>
            </a:r>
            <a:endParaRPr lang="en-US" b="1" dirty="0">
              <a:solidFill>
                <a:srgbClr val="00B050"/>
              </a:solidFill>
              <a:latin typeface="Century Gothic" panose="020B0502020202020204" pitchFamily="34" charset="0"/>
            </a:endParaRPr>
          </a:p>
        </p:txBody>
      </p:sp>
    </p:spTree>
    <p:extLst>
      <p:ext uri="{BB962C8B-B14F-4D97-AF65-F5344CB8AC3E}">
        <p14:creationId xmlns:p14="http://schemas.microsoft.com/office/powerpoint/2010/main" val="1656581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Important Tips</a:t>
            </a:r>
            <a:endParaRPr lang="en-US" b="1" dirty="0"/>
          </a:p>
        </p:txBody>
      </p:sp>
      <p:sp>
        <p:nvSpPr>
          <p:cNvPr id="3" name="Content Placeholder 2"/>
          <p:cNvSpPr>
            <a:spLocks noGrp="1"/>
          </p:cNvSpPr>
          <p:nvPr>
            <p:ph idx="1"/>
          </p:nvPr>
        </p:nvSpPr>
        <p:spPr>
          <a:xfrm>
            <a:off x="304800" y="1570037"/>
            <a:ext cx="8305800" cy="4525963"/>
          </a:xfrm>
        </p:spPr>
        <p:txBody>
          <a:bodyPr>
            <a:normAutofit fontScale="77500" lnSpcReduction="20000"/>
          </a:bodyPr>
          <a:lstStyle/>
          <a:p>
            <a:r>
              <a:rPr lang="en-US" dirty="0" smtClean="0"/>
              <a:t>When referring to a quantity, include the unit or the items being counted whenever possible.</a:t>
            </a:r>
          </a:p>
          <a:p>
            <a:endParaRPr lang="en-US" dirty="0" smtClean="0"/>
          </a:p>
          <a:p>
            <a:r>
              <a:rPr lang="en-US" dirty="0" smtClean="0"/>
              <a:t>It is important to use appropriate units for measurements and to understand the relative sizes of units for the same measurement. You will need to know how to convert between units and how to round or limit the number of digits you use.</a:t>
            </a:r>
          </a:p>
          <a:p>
            <a:endParaRPr lang="en-US" dirty="0" smtClean="0"/>
          </a:p>
          <a:p>
            <a:r>
              <a:rPr lang="en-US" dirty="0" smtClean="0"/>
              <a:t>Use units to help determine if your answer is reasonable. For example, if a question asks for a weight and you find an answer in feet, check your answer.</a:t>
            </a:r>
            <a:endParaRPr lang="en-US" dirty="0"/>
          </a:p>
        </p:txBody>
      </p:sp>
    </p:spTree>
    <p:extLst>
      <p:ext uri="{BB962C8B-B14F-4D97-AF65-F5344CB8AC3E}">
        <p14:creationId xmlns:p14="http://schemas.microsoft.com/office/powerpoint/2010/main" val="1810716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smtClean="0"/>
              <a:t>Algebraic Expressions</a:t>
            </a:r>
            <a:endParaRPr lang="en-US" b="1" dirty="0"/>
          </a:p>
        </p:txBody>
      </p:sp>
      <p:sp>
        <p:nvSpPr>
          <p:cNvPr id="3" name="Content Placeholder 2"/>
          <p:cNvSpPr>
            <a:spLocks noGrp="1"/>
          </p:cNvSpPr>
          <p:nvPr>
            <p:ph idx="1"/>
          </p:nvPr>
        </p:nvSpPr>
        <p:spPr>
          <a:xfrm>
            <a:off x="76200" y="1219201"/>
            <a:ext cx="8915400" cy="5410200"/>
          </a:xfrm>
        </p:spPr>
        <p:txBody>
          <a:bodyPr>
            <a:noAutofit/>
          </a:bodyPr>
          <a:lstStyle/>
          <a:p>
            <a:r>
              <a:rPr lang="en-US" sz="2800" dirty="0" smtClean="0"/>
              <a:t>An </a:t>
            </a:r>
            <a:r>
              <a:rPr lang="en-US" sz="2800" b="1" dirty="0" smtClean="0"/>
              <a:t>algebraic expression </a:t>
            </a:r>
            <a:r>
              <a:rPr lang="en-US" sz="2800" dirty="0" smtClean="0"/>
              <a:t>contains variables, numbers, and operation symbols.</a:t>
            </a:r>
            <a:endParaRPr lang="en-US" sz="2800" dirty="0"/>
          </a:p>
          <a:p>
            <a:r>
              <a:rPr lang="en-US" sz="2800" dirty="0" smtClean="0"/>
              <a:t>A </a:t>
            </a:r>
            <a:r>
              <a:rPr lang="en-US" sz="2800" b="1" dirty="0" smtClean="0"/>
              <a:t>term</a:t>
            </a:r>
            <a:r>
              <a:rPr lang="en-US" sz="2800" dirty="0" smtClean="0"/>
              <a:t> in an algebraic expression can be a constant, variable, or constant multiplied by a variable or variables. Every term is separated by a plus sign.</a:t>
            </a:r>
            <a:endParaRPr lang="en-US" sz="2800" dirty="0"/>
          </a:p>
          <a:p>
            <a:r>
              <a:rPr lang="en-US" sz="2800" dirty="0" smtClean="0"/>
              <a:t>A </a:t>
            </a:r>
            <a:r>
              <a:rPr lang="en-US" sz="2800" b="1" dirty="0" smtClean="0"/>
              <a:t>coefficient</a:t>
            </a:r>
            <a:r>
              <a:rPr lang="en-US" sz="2800" dirty="0" smtClean="0"/>
              <a:t> is the constant number that is multiplied by a variable in a term.</a:t>
            </a:r>
            <a:endParaRPr lang="en-US" sz="2800" dirty="0"/>
          </a:p>
          <a:p>
            <a:r>
              <a:rPr lang="en-US" sz="2800" b="1" dirty="0" smtClean="0"/>
              <a:t>Factors</a:t>
            </a:r>
            <a:r>
              <a:rPr lang="en-US" sz="2800" dirty="0" smtClean="0"/>
              <a:t> are numbers multiplied together to get another number.</a:t>
            </a:r>
            <a:endParaRPr lang="en-US" sz="2800" dirty="0"/>
          </a:p>
          <a:p>
            <a:r>
              <a:rPr lang="en-US" sz="2800" dirty="0"/>
              <a:t>A </a:t>
            </a:r>
            <a:r>
              <a:rPr lang="en-US" sz="2800" b="1" dirty="0"/>
              <a:t>common factor </a:t>
            </a:r>
            <a:r>
              <a:rPr lang="en-US" sz="2800" dirty="0"/>
              <a:t>is a variable or number that terms can be divided by without a remainder. </a:t>
            </a:r>
          </a:p>
        </p:txBody>
      </p:sp>
    </p:spTree>
    <p:extLst>
      <p:ext uri="{BB962C8B-B14F-4D97-AF65-F5344CB8AC3E}">
        <p14:creationId xmlns:p14="http://schemas.microsoft.com/office/powerpoint/2010/main" val="3898890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1982"/>
          </a:xfrm>
        </p:spPr>
        <p:txBody>
          <a:bodyPr>
            <a:normAutofit fontScale="90000"/>
          </a:bodyPr>
          <a:lstStyle/>
          <a:p>
            <a:pPr algn="l"/>
            <a:r>
              <a:rPr lang="en-US" b="1" dirty="0" smtClean="0">
                <a:solidFill>
                  <a:srgbClr val="0070C0"/>
                </a:solidFill>
              </a:rPr>
              <a:t>Ex 8: Identify the terms, coefficients, and constants of the expression 5x</a:t>
            </a:r>
            <a:r>
              <a:rPr lang="en-US" b="1" baseline="30000" dirty="0" smtClean="0">
                <a:solidFill>
                  <a:srgbClr val="0070C0"/>
                </a:solidFill>
              </a:rPr>
              <a:t>2</a:t>
            </a:r>
            <a:r>
              <a:rPr lang="en-US" b="1" dirty="0" smtClean="0">
                <a:solidFill>
                  <a:srgbClr val="0070C0"/>
                </a:solidFill>
              </a:rPr>
              <a:t> – 3x + 8.</a:t>
            </a:r>
            <a:endParaRPr lang="en-US" b="1" dirty="0">
              <a:solidFill>
                <a:srgbClr val="0070C0"/>
              </a:solidFill>
            </a:endParaRPr>
          </a:p>
        </p:txBody>
      </p:sp>
    </p:spTree>
    <p:extLst>
      <p:ext uri="{BB962C8B-B14F-4D97-AF65-F5344CB8AC3E}">
        <p14:creationId xmlns:p14="http://schemas.microsoft.com/office/powerpoint/2010/main" val="2629367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4495800"/>
          </a:xfrm>
        </p:spPr>
        <p:txBody>
          <a:bodyPr>
            <a:noAutofit/>
          </a:bodyPr>
          <a:lstStyle/>
          <a:p>
            <a:r>
              <a:rPr lang="en-US" sz="6000" b="1" dirty="0" smtClean="0">
                <a:solidFill>
                  <a:schemeClr val="tx2">
                    <a:lumMod val="60000"/>
                    <a:lumOff val="40000"/>
                  </a:schemeClr>
                </a:solidFill>
                <a:latin typeface="Century Gothic" panose="020B0502020202020204" pitchFamily="34" charset="0"/>
              </a:rPr>
              <a:t>3</a:t>
            </a:r>
            <a:r>
              <a:rPr lang="en-US" sz="6000" b="1" baseline="30000" dirty="0" smtClean="0">
                <a:solidFill>
                  <a:schemeClr val="tx2">
                    <a:lumMod val="60000"/>
                    <a:lumOff val="40000"/>
                  </a:schemeClr>
                </a:solidFill>
                <a:latin typeface="Century Gothic" panose="020B0502020202020204" pitchFamily="34" charset="0"/>
              </a:rPr>
              <a:t>rd</a:t>
            </a:r>
            <a:r>
              <a:rPr lang="en-US" sz="6000" b="1" dirty="0" smtClean="0">
                <a:solidFill>
                  <a:schemeClr val="tx2">
                    <a:lumMod val="60000"/>
                    <a:lumOff val="40000"/>
                  </a:schemeClr>
                </a:solidFill>
                <a:latin typeface="Century Gothic" panose="020B0502020202020204" pitchFamily="34" charset="0"/>
              </a:rPr>
              <a:t> Block: </a:t>
            </a:r>
            <a:r>
              <a:rPr lang="en-US" sz="6000" dirty="0" smtClean="0">
                <a:solidFill>
                  <a:schemeClr val="tx2">
                    <a:lumMod val="60000"/>
                    <a:lumOff val="40000"/>
                  </a:schemeClr>
                </a:solidFill>
                <a:latin typeface="Century Gothic" panose="020B0502020202020204" pitchFamily="34" charset="0"/>
              </a:rPr>
              <a:t/>
            </a:r>
            <a:br>
              <a:rPr lang="en-US" sz="6000" dirty="0" smtClean="0">
                <a:solidFill>
                  <a:schemeClr val="tx2">
                    <a:lumMod val="60000"/>
                    <a:lumOff val="40000"/>
                  </a:schemeClr>
                </a:solidFill>
                <a:latin typeface="Century Gothic" panose="020B0502020202020204" pitchFamily="34" charset="0"/>
              </a:rPr>
            </a:br>
            <a:r>
              <a:rPr lang="en-US" sz="6000" dirty="0" smtClean="0">
                <a:solidFill>
                  <a:schemeClr val="tx2">
                    <a:lumMod val="60000"/>
                    <a:lumOff val="40000"/>
                  </a:schemeClr>
                </a:solidFill>
                <a:latin typeface="Century Gothic" panose="020B0502020202020204" pitchFamily="34" charset="0"/>
              </a:rPr>
              <a:t>You </a:t>
            </a:r>
            <a:r>
              <a:rPr lang="en-US" sz="6000" dirty="0" smtClean="0">
                <a:solidFill>
                  <a:schemeClr val="tx2">
                    <a:lumMod val="60000"/>
                    <a:lumOff val="40000"/>
                  </a:schemeClr>
                </a:solidFill>
                <a:latin typeface="Century Gothic" panose="020B0502020202020204" pitchFamily="34" charset="0"/>
              </a:rPr>
              <a:t>need to eat </a:t>
            </a:r>
            <a:r>
              <a:rPr lang="en-US" sz="6000" b="1" dirty="0" smtClean="0">
                <a:solidFill>
                  <a:schemeClr val="tx2">
                    <a:lumMod val="60000"/>
                    <a:lumOff val="40000"/>
                  </a:schemeClr>
                </a:solidFill>
                <a:latin typeface="Century Gothic" panose="020B0502020202020204" pitchFamily="34" charset="0"/>
              </a:rPr>
              <a:t>A lunch</a:t>
            </a:r>
            <a:r>
              <a:rPr lang="en-US" sz="6000" dirty="0" smtClean="0">
                <a:solidFill>
                  <a:schemeClr val="tx2">
                    <a:lumMod val="60000"/>
                    <a:lumOff val="40000"/>
                  </a:schemeClr>
                </a:solidFill>
                <a:latin typeface="Century Gothic" panose="020B0502020202020204" pitchFamily="34" charset="0"/>
              </a:rPr>
              <a:t>. If you </a:t>
            </a:r>
            <a:r>
              <a:rPr lang="en-US" sz="6000" dirty="0" smtClean="0">
                <a:solidFill>
                  <a:schemeClr val="tx2">
                    <a:lumMod val="60000"/>
                    <a:lumOff val="40000"/>
                  </a:schemeClr>
                </a:solidFill>
                <a:latin typeface="Century Gothic" panose="020B0502020202020204" pitchFamily="34" charset="0"/>
              </a:rPr>
              <a:t>forget, or are late, </a:t>
            </a:r>
            <a:r>
              <a:rPr lang="en-US" sz="6000" dirty="0" smtClean="0">
                <a:solidFill>
                  <a:schemeClr val="tx2">
                    <a:lumMod val="60000"/>
                    <a:lumOff val="40000"/>
                  </a:schemeClr>
                </a:solidFill>
                <a:latin typeface="Century Gothic" panose="020B0502020202020204" pitchFamily="34" charset="0"/>
              </a:rPr>
              <a:t>you will not be admitted to test!</a:t>
            </a:r>
            <a:endParaRPr lang="en-US" sz="6000" dirty="0">
              <a:solidFill>
                <a:schemeClr val="tx2">
                  <a:lumMod val="60000"/>
                  <a:lumOff val="40000"/>
                </a:schemeClr>
              </a:solidFill>
              <a:latin typeface="Century Gothic" panose="020B0502020202020204" pitchFamily="34" charset="0"/>
            </a:endParaRPr>
          </a:p>
        </p:txBody>
      </p:sp>
    </p:spTree>
    <p:extLst>
      <p:ext uri="{BB962C8B-B14F-4D97-AF65-F5344CB8AC3E}">
        <p14:creationId xmlns:p14="http://schemas.microsoft.com/office/powerpoint/2010/main" val="3837046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4800600"/>
          </a:xfrm>
        </p:spPr>
        <p:txBody>
          <a:bodyPr>
            <a:noAutofit/>
          </a:bodyPr>
          <a:lstStyle/>
          <a:p>
            <a:pPr marL="0" indent="0" algn="ctr">
              <a:buNone/>
            </a:pPr>
            <a:r>
              <a:rPr lang="en-US" sz="34400" b="1" dirty="0" smtClean="0">
                <a:solidFill>
                  <a:srgbClr val="D6BBEB"/>
                </a:solidFill>
                <a:latin typeface="Century Gothic" panose="020B0502020202020204" pitchFamily="34" charset="0"/>
              </a:rPr>
              <a:t>20%</a:t>
            </a:r>
            <a:endParaRPr lang="en-US" sz="34400" b="1" dirty="0">
              <a:solidFill>
                <a:srgbClr val="D6BBEB"/>
              </a:solidFill>
              <a:latin typeface="Century Gothic" panose="020B0502020202020204" pitchFamily="34" charset="0"/>
            </a:endParaRPr>
          </a:p>
        </p:txBody>
      </p:sp>
      <p:sp>
        <p:nvSpPr>
          <p:cNvPr id="2" name="TextBox 1"/>
          <p:cNvSpPr txBox="1"/>
          <p:nvPr/>
        </p:nvSpPr>
        <p:spPr>
          <a:xfrm>
            <a:off x="9832" y="27776"/>
            <a:ext cx="9144000" cy="1077218"/>
          </a:xfrm>
          <a:prstGeom prst="rect">
            <a:avLst/>
          </a:prstGeom>
          <a:noFill/>
        </p:spPr>
        <p:txBody>
          <a:bodyPr wrap="square" rtlCol="0">
            <a:spAutoFit/>
          </a:bodyPr>
          <a:lstStyle/>
          <a:p>
            <a:pPr algn="ctr"/>
            <a:r>
              <a:rPr lang="en-US" sz="3200" dirty="0" smtClean="0">
                <a:latin typeface="Century Gothic" panose="020B0502020202020204" pitchFamily="34" charset="0"/>
              </a:rPr>
              <a:t>Want to figure out your grade?</a:t>
            </a:r>
          </a:p>
          <a:p>
            <a:pPr algn="ctr"/>
            <a:r>
              <a:rPr lang="en-US" sz="3200" dirty="0" smtClean="0">
                <a:latin typeface="Century Gothic" panose="020B0502020202020204" pitchFamily="34" charset="0"/>
              </a:rPr>
              <a:t>C</a:t>
            </a:r>
            <a:r>
              <a:rPr lang="en-US" sz="3200" dirty="0" smtClean="0">
                <a:latin typeface="Century Gothic" panose="020B0502020202020204" pitchFamily="34" charset="0"/>
              </a:rPr>
              <a:t>urrent </a:t>
            </a:r>
            <a:r>
              <a:rPr lang="en-US" sz="3200" dirty="0">
                <a:latin typeface="Century Gothic" panose="020B0502020202020204" pitchFamily="34" charset="0"/>
              </a:rPr>
              <a:t>G</a:t>
            </a:r>
            <a:r>
              <a:rPr lang="en-US" sz="3200" dirty="0" smtClean="0">
                <a:latin typeface="Century Gothic" panose="020B0502020202020204" pitchFamily="34" charset="0"/>
              </a:rPr>
              <a:t>rade*0.8 </a:t>
            </a:r>
            <a:r>
              <a:rPr lang="en-US" sz="3200" dirty="0" smtClean="0">
                <a:latin typeface="Century Gothic" panose="020B0502020202020204" pitchFamily="34" charset="0"/>
              </a:rPr>
              <a:t>+ </a:t>
            </a:r>
            <a:r>
              <a:rPr lang="en-US" sz="3200" dirty="0" smtClean="0">
                <a:latin typeface="Century Gothic" panose="020B0502020202020204" pitchFamily="34" charset="0"/>
              </a:rPr>
              <a:t>Possible </a:t>
            </a:r>
            <a:r>
              <a:rPr lang="en-US" sz="3200" dirty="0" smtClean="0">
                <a:latin typeface="Century Gothic" panose="020B0502020202020204" pitchFamily="34" charset="0"/>
              </a:rPr>
              <a:t>EOC grade*0.2</a:t>
            </a:r>
            <a:endParaRPr lang="en-US" sz="3200" dirty="0">
              <a:latin typeface="Century Gothic" panose="020B0502020202020204" pitchFamily="34" charset="0"/>
            </a:endParaRPr>
          </a:p>
        </p:txBody>
      </p:sp>
    </p:spTree>
    <p:extLst>
      <p:ext uri="{BB962C8B-B14F-4D97-AF65-F5344CB8AC3E}">
        <p14:creationId xmlns:p14="http://schemas.microsoft.com/office/powerpoint/2010/main" val="2770796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3889"/>
          <a:stretch/>
        </p:blipFill>
        <p:spPr>
          <a:xfrm>
            <a:off x="49185" y="1447800"/>
            <a:ext cx="9094815" cy="4724400"/>
          </a:xfrm>
          <a:prstGeom prst="rect">
            <a:avLst/>
          </a:prstGeom>
        </p:spPr>
      </p:pic>
      <p:sp>
        <p:nvSpPr>
          <p:cNvPr id="2" name="TextBox 1"/>
          <p:cNvSpPr txBox="1"/>
          <p:nvPr/>
        </p:nvSpPr>
        <p:spPr>
          <a:xfrm>
            <a:off x="2438400" y="381000"/>
            <a:ext cx="5257800" cy="646331"/>
          </a:xfrm>
          <a:prstGeom prst="rect">
            <a:avLst/>
          </a:prstGeom>
          <a:noFill/>
        </p:spPr>
        <p:txBody>
          <a:bodyPr wrap="square" rtlCol="0">
            <a:spAutoFit/>
          </a:bodyPr>
          <a:lstStyle/>
          <a:p>
            <a:r>
              <a:rPr lang="en-US" sz="3600" b="1" dirty="0" smtClean="0"/>
              <a:t>Types of Questions</a:t>
            </a:r>
            <a:endParaRPr lang="en-US" sz="3600" b="1" dirty="0"/>
          </a:p>
        </p:txBody>
      </p:sp>
    </p:spTree>
    <p:extLst>
      <p:ext uri="{BB962C8B-B14F-4D97-AF65-F5344CB8AC3E}">
        <p14:creationId xmlns:p14="http://schemas.microsoft.com/office/powerpoint/2010/main" val="1391827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
            <a:ext cx="9144000" cy="4800600"/>
          </a:xfrm>
        </p:spPr>
        <p:txBody>
          <a:bodyPr>
            <a:noAutofit/>
          </a:bodyPr>
          <a:lstStyle/>
          <a:p>
            <a:pPr marL="0" indent="0" algn="ctr">
              <a:buNone/>
            </a:pPr>
            <a:r>
              <a:rPr lang="en-US" sz="6000" b="1" dirty="0" smtClean="0">
                <a:solidFill>
                  <a:srgbClr val="FF9999"/>
                </a:solidFill>
                <a:latin typeface="Century Gothic" panose="020B0502020202020204" pitchFamily="34" charset="0"/>
              </a:rPr>
              <a:t>Where is my test?!</a:t>
            </a:r>
          </a:p>
          <a:p>
            <a:pPr marL="0" indent="0" algn="ctr">
              <a:buNone/>
            </a:pPr>
            <a:r>
              <a:rPr lang="en-US" b="1" dirty="0" smtClean="0">
                <a:solidFill>
                  <a:srgbClr val="FF9999"/>
                </a:solidFill>
                <a:latin typeface="Century Gothic" panose="020B0502020202020204" pitchFamily="34" charset="0"/>
              </a:rPr>
              <a:t>Meet in the testing location. Don’t be late!</a:t>
            </a:r>
          </a:p>
          <a:p>
            <a:pPr marL="0" indent="0" algn="ctr">
              <a:buNone/>
            </a:pPr>
            <a:endParaRPr lang="en-US" sz="6000" b="1" dirty="0" smtClean="0">
              <a:solidFill>
                <a:srgbClr val="FF9999"/>
              </a:solidFill>
              <a:latin typeface="Century Gothic" panose="020B0502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80170130"/>
              </p:ext>
            </p:extLst>
          </p:nvPr>
        </p:nvGraphicFramePr>
        <p:xfrm>
          <a:off x="228600" y="1752599"/>
          <a:ext cx="8686800" cy="4191000"/>
        </p:xfrm>
        <a:graphic>
          <a:graphicData uri="http://schemas.openxmlformats.org/drawingml/2006/table">
            <a:tbl>
              <a:tblPr firstRow="1" bandRow="1">
                <a:tableStyleId>{2D5ABB26-0587-4C30-8999-92F81FD0307C}</a:tableStyleId>
              </a:tblPr>
              <a:tblGrid>
                <a:gridCol w="4632960">
                  <a:extLst>
                    <a:ext uri="{9D8B030D-6E8A-4147-A177-3AD203B41FA5}">
                      <a16:colId xmlns:a16="http://schemas.microsoft.com/office/drawing/2014/main" val="3404939424"/>
                    </a:ext>
                  </a:extLst>
                </a:gridCol>
                <a:gridCol w="4053840">
                  <a:extLst>
                    <a:ext uri="{9D8B030D-6E8A-4147-A177-3AD203B41FA5}">
                      <a16:colId xmlns:a16="http://schemas.microsoft.com/office/drawing/2014/main" val="4206184092"/>
                    </a:ext>
                  </a:extLst>
                </a:gridCol>
              </a:tblGrid>
              <a:tr h="1397000">
                <a:tc>
                  <a:txBody>
                    <a:bodyPr/>
                    <a:lstStyle/>
                    <a:p>
                      <a:pPr algn="ctr"/>
                      <a:r>
                        <a:rPr lang="en-US" sz="6000" dirty="0" smtClean="0"/>
                        <a:t>Ms.</a:t>
                      </a:r>
                      <a:r>
                        <a:rPr lang="en-US" sz="6000" baseline="0" dirty="0" smtClean="0"/>
                        <a:t> Wiggins</a:t>
                      </a:r>
                      <a:endParaRPr lang="en-US" sz="6000" dirty="0"/>
                    </a:p>
                  </a:txBody>
                  <a:tcPr anchor="ctr">
                    <a:lnB w="57150" cap="flat" cmpd="sng" algn="ctr">
                      <a:solidFill>
                        <a:schemeClr val="tx1"/>
                      </a:solidFill>
                      <a:prstDash val="solid"/>
                      <a:round/>
                      <a:headEnd type="none" w="med" len="med"/>
                      <a:tailEnd type="none" w="med" len="med"/>
                    </a:lnB>
                  </a:tcPr>
                </a:tc>
                <a:tc>
                  <a:txBody>
                    <a:bodyPr/>
                    <a:lstStyle/>
                    <a:p>
                      <a:pPr algn="ctr"/>
                      <a:r>
                        <a:rPr lang="en-US" sz="4400" dirty="0" smtClean="0"/>
                        <a:t>Media</a:t>
                      </a:r>
                      <a:r>
                        <a:rPr lang="en-US" sz="4400" baseline="0" dirty="0" smtClean="0"/>
                        <a:t> Center</a:t>
                      </a:r>
                      <a:endParaRPr lang="en-US" sz="4400" dirty="0"/>
                    </a:p>
                  </a:txBody>
                  <a:tcPr anchor="ctr">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7844700"/>
                  </a:ext>
                </a:extLst>
              </a:tr>
              <a:tr h="1397000">
                <a:tc>
                  <a:txBody>
                    <a:bodyPr/>
                    <a:lstStyle/>
                    <a:p>
                      <a:pPr algn="ctr"/>
                      <a:r>
                        <a:rPr lang="en-US" sz="6000" dirty="0" smtClean="0"/>
                        <a:t>Mrs.</a:t>
                      </a:r>
                      <a:r>
                        <a:rPr lang="en-US" sz="6000" baseline="0" dirty="0" smtClean="0"/>
                        <a:t> Mac</a:t>
                      </a:r>
                      <a:endParaRPr lang="en-US" sz="6000" dirty="0"/>
                    </a:p>
                  </a:txBody>
                  <a:tcPr anchor="ct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US" sz="4400" dirty="0" smtClean="0"/>
                        <a:t>Rm</a:t>
                      </a:r>
                      <a:r>
                        <a:rPr lang="en-US" sz="4400" baseline="0" dirty="0" smtClean="0"/>
                        <a:t> 1114</a:t>
                      </a:r>
                      <a:endParaRPr lang="en-US" sz="4400" dirty="0"/>
                    </a:p>
                  </a:txBody>
                  <a:tcPr anchor="ct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3747353"/>
                  </a:ext>
                </a:extLst>
              </a:tr>
              <a:tr h="1397000">
                <a:tc>
                  <a:txBody>
                    <a:bodyPr/>
                    <a:lstStyle/>
                    <a:p>
                      <a:pPr algn="ctr"/>
                      <a:r>
                        <a:rPr lang="en-US" sz="6000" dirty="0" smtClean="0"/>
                        <a:t>Mrs. Smith</a:t>
                      </a:r>
                      <a:endParaRPr lang="en-US" sz="6000" dirty="0"/>
                    </a:p>
                  </a:txBody>
                  <a:tcPr anchor="ctr">
                    <a:lnT w="57150" cap="flat" cmpd="sng" algn="ctr">
                      <a:solidFill>
                        <a:schemeClr val="tx1"/>
                      </a:solidFill>
                      <a:prstDash val="solid"/>
                      <a:round/>
                      <a:headEnd type="none" w="med" len="med"/>
                      <a:tailEnd type="none" w="med" len="med"/>
                    </a:lnT>
                  </a:tcPr>
                </a:tc>
                <a:tc>
                  <a:txBody>
                    <a:bodyPr/>
                    <a:lstStyle/>
                    <a:p>
                      <a:pPr algn="ctr"/>
                      <a:r>
                        <a:rPr lang="en-US" sz="4400" dirty="0" smtClean="0"/>
                        <a:t>Rm 2411</a:t>
                      </a:r>
                      <a:endParaRPr lang="en-US" sz="4400" dirty="0"/>
                    </a:p>
                  </a:txBody>
                  <a:tcPr anchor="ctr">
                    <a:lnT w="571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29454142"/>
                  </a:ext>
                </a:extLst>
              </a:tr>
            </a:tbl>
          </a:graphicData>
        </a:graphic>
      </p:graphicFrame>
    </p:spTree>
    <p:extLst>
      <p:ext uri="{BB962C8B-B14F-4D97-AF65-F5344CB8AC3E}">
        <p14:creationId xmlns:p14="http://schemas.microsoft.com/office/powerpoint/2010/main" val="1490269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pPr algn="l"/>
            <a:r>
              <a:rPr lang="en-US" sz="6000" dirty="0" smtClean="0">
                <a:solidFill>
                  <a:schemeClr val="accent4">
                    <a:lumMod val="60000"/>
                    <a:lumOff val="40000"/>
                  </a:schemeClr>
                </a:solidFill>
                <a:latin typeface="Century Gothic" panose="020B0502020202020204" pitchFamily="34" charset="0"/>
              </a:rPr>
              <a:t>What to do…</a:t>
            </a:r>
            <a:endParaRPr lang="en-US" sz="6000" dirty="0">
              <a:solidFill>
                <a:schemeClr val="accent4">
                  <a:lumMod val="60000"/>
                  <a:lumOff val="40000"/>
                </a:schemeClr>
              </a:solidFill>
              <a:latin typeface="Century Gothic" panose="020B0502020202020204" pitchFamily="34" charset="0"/>
            </a:endParaRPr>
          </a:p>
        </p:txBody>
      </p:sp>
      <p:sp>
        <p:nvSpPr>
          <p:cNvPr id="3" name="Content Placeholder 2"/>
          <p:cNvSpPr>
            <a:spLocks noGrp="1"/>
          </p:cNvSpPr>
          <p:nvPr>
            <p:ph idx="1"/>
          </p:nvPr>
        </p:nvSpPr>
        <p:spPr>
          <a:xfrm>
            <a:off x="14748" y="914400"/>
            <a:ext cx="9144000" cy="5791200"/>
          </a:xfrm>
        </p:spPr>
        <p:txBody>
          <a:bodyPr>
            <a:normAutofit lnSpcReduction="10000"/>
          </a:bodyPr>
          <a:lstStyle/>
          <a:p>
            <a:pPr marL="514350" indent="-514350">
              <a:buFont typeface="+mj-lt"/>
              <a:buAutoNum type="arabicPeriod"/>
            </a:pPr>
            <a:r>
              <a:rPr lang="en-US" sz="4000" dirty="0" smtClean="0">
                <a:solidFill>
                  <a:schemeClr val="accent4">
                    <a:lumMod val="50000"/>
                  </a:schemeClr>
                </a:solidFill>
                <a:latin typeface="Century Gothic" panose="020B0502020202020204" pitchFamily="34" charset="0"/>
              </a:rPr>
              <a:t>Sign onto computer.</a:t>
            </a:r>
          </a:p>
          <a:p>
            <a:pPr marL="514350" indent="-514350">
              <a:buFont typeface="+mj-lt"/>
              <a:buAutoNum type="arabicPeriod"/>
            </a:pPr>
            <a:r>
              <a:rPr lang="en-US" sz="4000" dirty="0" smtClean="0">
                <a:solidFill>
                  <a:schemeClr val="accent4">
                    <a:lumMod val="50000"/>
                  </a:schemeClr>
                </a:solidFill>
                <a:latin typeface="Century Gothic" panose="020B0502020202020204" pitchFamily="34" charset="0"/>
              </a:rPr>
              <a:t>Open DRC INSIGHT icon.</a:t>
            </a:r>
          </a:p>
          <a:p>
            <a:pPr marL="514350" indent="-514350">
              <a:buFont typeface="+mj-lt"/>
              <a:buAutoNum type="arabicPeriod"/>
            </a:pPr>
            <a:r>
              <a:rPr lang="en-US" sz="4000" dirty="0" smtClean="0">
                <a:solidFill>
                  <a:schemeClr val="accent4">
                    <a:lumMod val="50000"/>
                  </a:schemeClr>
                </a:solidFill>
                <a:latin typeface="Century Gothic" panose="020B0502020202020204" pitchFamily="34" charset="0"/>
              </a:rPr>
              <a:t>Select END-OF-COURSE (EOC)… Test </a:t>
            </a:r>
            <a:r>
              <a:rPr lang="en-US" sz="4000" dirty="0">
                <a:solidFill>
                  <a:schemeClr val="accent4">
                    <a:lumMod val="50000"/>
                  </a:schemeClr>
                </a:solidFill>
                <a:latin typeface="Century Gothic" panose="020B0502020202020204" pitchFamily="34" charset="0"/>
              </a:rPr>
              <a:t>Sign </a:t>
            </a:r>
            <a:r>
              <a:rPr lang="en-US" sz="4000" dirty="0" smtClean="0">
                <a:solidFill>
                  <a:schemeClr val="accent4">
                    <a:lumMod val="50000"/>
                  </a:schemeClr>
                </a:solidFill>
                <a:latin typeface="Century Gothic" panose="020B0502020202020204" pitchFamily="34" charset="0"/>
              </a:rPr>
              <a:t>In.</a:t>
            </a:r>
          </a:p>
          <a:p>
            <a:pPr marL="514350" indent="-514350">
              <a:buFont typeface="+mj-lt"/>
              <a:buAutoNum type="arabicPeriod"/>
            </a:pPr>
            <a:r>
              <a:rPr lang="en-US" sz="4000" dirty="0" smtClean="0">
                <a:solidFill>
                  <a:schemeClr val="accent4">
                    <a:lumMod val="50000"/>
                  </a:schemeClr>
                </a:solidFill>
                <a:latin typeface="Century Gothic" panose="020B0502020202020204" pitchFamily="34" charset="0"/>
              </a:rPr>
              <a:t>Put phone on silent AND in your bag. Leave smart watches at home. </a:t>
            </a:r>
          </a:p>
          <a:p>
            <a:pPr marL="514350" indent="-514350">
              <a:buFont typeface="+mj-lt"/>
              <a:buAutoNum type="arabicPeriod"/>
            </a:pPr>
            <a:r>
              <a:rPr lang="en-US" sz="4000" dirty="0" smtClean="0">
                <a:solidFill>
                  <a:schemeClr val="accent4">
                    <a:lumMod val="50000"/>
                  </a:schemeClr>
                </a:solidFill>
                <a:latin typeface="Century Gothic" panose="020B0502020202020204" pitchFamily="34" charset="0"/>
              </a:rPr>
              <a:t>Take out pencil &amp; calculator.</a:t>
            </a:r>
          </a:p>
          <a:p>
            <a:pPr marL="514350" indent="-514350">
              <a:buFont typeface="+mj-lt"/>
              <a:buAutoNum type="arabicPeriod"/>
            </a:pPr>
            <a:r>
              <a:rPr lang="en-US" sz="4000" dirty="0" smtClean="0">
                <a:solidFill>
                  <a:schemeClr val="accent4">
                    <a:lumMod val="50000"/>
                  </a:schemeClr>
                </a:solidFill>
                <a:latin typeface="Century Gothic" panose="020B0502020202020204" pitchFamily="34" charset="0"/>
              </a:rPr>
              <a:t>Place your bag in front of room.</a:t>
            </a:r>
          </a:p>
          <a:p>
            <a:pPr marL="514350" indent="-514350">
              <a:buFont typeface="+mj-lt"/>
              <a:buAutoNum type="arabicPeriod"/>
            </a:pPr>
            <a:endParaRPr lang="en-US" sz="4000" dirty="0" smtClean="0">
              <a:solidFill>
                <a:srgbClr val="D6BBEB"/>
              </a:solidFill>
              <a:latin typeface="Century Gothic" panose="020B0502020202020204" pitchFamily="34" charset="0"/>
            </a:endParaRPr>
          </a:p>
          <a:p>
            <a:pPr marL="514350" indent="-514350">
              <a:buFont typeface="+mj-lt"/>
              <a:buAutoNum type="arabicPeriod"/>
            </a:pPr>
            <a:endParaRPr lang="en-US" sz="4000" dirty="0">
              <a:solidFill>
                <a:srgbClr val="D6BBEB"/>
              </a:solidFill>
              <a:latin typeface="Century Gothic" panose="020B0502020202020204" pitchFamily="34" charset="0"/>
            </a:endParaRPr>
          </a:p>
          <a:p>
            <a:pPr marL="514350" indent="-514350">
              <a:buFont typeface="+mj-lt"/>
              <a:buAutoNum type="arabicPeriod"/>
            </a:pPr>
            <a:endParaRPr lang="en-US" sz="4000" dirty="0">
              <a:solidFill>
                <a:srgbClr val="D6BBEB"/>
              </a:solidFill>
              <a:latin typeface="Century Gothic" panose="020B0502020202020204" pitchFamily="34" charset="0"/>
            </a:endParaRPr>
          </a:p>
          <a:p>
            <a:pPr marL="914400" lvl="1" indent="-514350">
              <a:buFont typeface="+mj-lt"/>
              <a:buAutoNum type="arabicPeriod"/>
            </a:pPr>
            <a:endParaRPr lang="en-US" sz="3200" dirty="0" smtClean="0">
              <a:solidFill>
                <a:srgbClr val="D6BBEB"/>
              </a:solidFill>
              <a:latin typeface="Century Gothic" panose="020B0502020202020204" pitchFamily="34" charset="0"/>
            </a:endParaRPr>
          </a:p>
          <a:p>
            <a:pPr marL="514350" indent="-514350">
              <a:buFont typeface="+mj-lt"/>
              <a:buAutoNum type="arabicPeriod"/>
            </a:pPr>
            <a:endParaRPr lang="en-US" sz="4000" dirty="0">
              <a:solidFill>
                <a:srgbClr val="D6BBEB"/>
              </a:solidFill>
              <a:latin typeface="Century Gothic" panose="020B0502020202020204" pitchFamily="34" charset="0"/>
            </a:endParaRPr>
          </a:p>
        </p:txBody>
      </p:sp>
    </p:spTree>
    <p:extLst>
      <p:ext uri="{BB962C8B-B14F-4D97-AF65-F5344CB8AC3E}">
        <p14:creationId xmlns:p14="http://schemas.microsoft.com/office/powerpoint/2010/main" val="280704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0053"/>
            <a:ext cx="5340724" cy="6845968"/>
          </a:xfrm>
          <a:prstGeom prst="rect">
            <a:avLst/>
          </a:prstGeom>
        </p:spPr>
      </p:pic>
      <p:pic>
        <p:nvPicPr>
          <p:cNvPr id="6" name="Picture 5"/>
          <p:cNvPicPr>
            <a:picLocks noChangeAspect="1"/>
          </p:cNvPicPr>
          <p:nvPr/>
        </p:nvPicPr>
        <p:blipFill>
          <a:blip r:embed="rId3"/>
          <a:stretch>
            <a:fillRect/>
          </a:stretch>
        </p:blipFill>
        <p:spPr>
          <a:xfrm>
            <a:off x="4191000" y="228600"/>
            <a:ext cx="4700012" cy="5879350"/>
          </a:xfrm>
          <a:prstGeom prst="rect">
            <a:avLst/>
          </a:prstGeom>
          <a:ln w="76200">
            <a:solidFill>
              <a:schemeClr val="bg1"/>
            </a:solidFill>
          </a:ln>
        </p:spPr>
      </p:pic>
      <p:cxnSp>
        <p:nvCxnSpPr>
          <p:cNvPr id="8" name="Straight Arrow Connector 7"/>
          <p:cNvCxnSpPr/>
          <p:nvPr/>
        </p:nvCxnSpPr>
        <p:spPr>
          <a:xfrm flipV="1">
            <a:off x="838200" y="2971800"/>
            <a:ext cx="3810000" cy="609600"/>
          </a:xfrm>
          <a:prstGeom prst="straightConnector1">
            <a:avLst/>
          </a:prstGeom>
          <a:ln w="76200">
            <a:solidFill>
              <a:srgbClr val="FFFF00"/>
            </a:solidFill>
            <a:headEnd type="triangle" w="med" len="med"/>
            <a:tailEnd type="triangl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0800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B6C81691DF5C4AB3737C0AAE29BFAF" ma:contentTypeVersion="9" ma:contentTypeDescription="Create a new document." ma:contentTypeScope="" ma:versionID="7d16920c6ddce35d87d9c105718036ce">
  <xsd:schema xmlns:xsd="http://www.w3.org/2001/XMLSchema" xmlns:xs="http://www.w3.org/2001/XMLSchema" xmlns:p="http://schemas.microsoft.com/office/2006/metadata/properties" xmlns:ns2="c49f9e5e-7762-4f3d-8ddf-a23f8862d4c3" xmlns:ns3="464889cd-278b-42e2-97bf-df38317c9b92" targetNamespace="http://schemas.microsoft.com/office/2006/metadata/properties" ma:root="true" ma:fieldsID="e633f367c40bc8f9b2e34b5b1252478b" ns2:_="" ns3:_="">
    <xsd:import namespace="c49f9e5e-7762-4f3d-8ddf-a23f8862d4c3"/>
    <xsd:import namespace="464889cd-278b-42e2-97bf-df38317c9b9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f9e5e-7762-4f3d-8ddf-a23f8862d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4889cd-278b-42e2-97bf-df38317c9b9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A891D9-83CE-4F01-99A5-58DB3BC1BDDE}">
  <ds:schemaRefs>
    <ds:schemaRef ds:uri="http://schemas.microsoft.com/sharepoint/v3/contenttype/forms"/>
  </ds:schemaRefs>
</ds:datastoreItem>
</file>

<file path=customXml/itemProps2.xml><?xml version="1.0" encoding="utf-8"?>
<ds:datastoreItem xmlns:ds="http://schemas.openxmlformats.org/officeDocument/2006/customXml" ds:itemID="{136FB7AD-352B-4919-9AEC-C7406051A0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f9e5e-7762-4f3d-8ddf-a23f8862d4c3"/>
    <ds:schemaRef ds:uri="464889cd-278b-42e2-97bf-df38317c9b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AA8CD3-FFCB-4012-81F3-790FFA4818B7}">
  <ds:schemaRefs>
    <ds:schemaRef ds:uri="http://schemas.microsoft.com/office/2006/metadata/properties"/>
    <ds:schemaRef ds:uri="http://schemas.microsoft.com/office/2006/documentManagement/types"/>
    <ds:schemaRef ds:uri="http://www.w3.org/XML/1998/namespace"/>
    <ds:schemaRef ds:uri="http://purl.org/dc/dcmitype/"/>
    <ds:schemaRef ds:uri="464889cd-278b-42e2-97bf-df38317c9b92"/>
    <ds:schemaRef ds:uri="http://purl.org/dc/terms/"/>
    <ds:schemaRef ds:uri="http://schemas.microsoft.com/office/infopath/2007/PartnerControls"/>
    <ds:schemaRef ds:uri="http://schemas.openxmlformats.org/package/2006/metadata/core-properties"/>
    <ds:schemaRef ds:uri="c49f9e5e-7762-4f3d-8ddf-a23f8862d4c3"/>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1112</TotalTime>
  <Words>951</Words>
  <Application>Microsoft Office PowerPoint</Application>
  <PresentationFormat>On-screen Show (4:3)</PresentationFormat>
  <Paragraphs>148</Paragraphs>
  <Slides>32</Slides>
  <Notes>0</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8" baseType="lpstr">
      <vt:lpstr>Arial</vt:lpstr>
      <vt:lpstr>Calibri</vt:lpstr>
      <vt:lpstr>Century Gothic</vt:lpstr>
      <vt:lpstr>iRespondGraphMaster</vt:lpstr>
      <vt:lpstr>Office Theme</vt:lpstr>
      <vt:lpstr>Equation</vt:lpstr>
      <vt:lpstr>Schedule for Rest of Semester</vt:lpstr>
      <vt:lpstr>End Of Course Test</vt:lpstr>
      <vt:lpstr>PowerPoint Presentation</vt:lpstr>
      <vt:lpstr>3rd Block:  You need to eat A lunch. If you forget, or are late, you will not be admitted to test!</vt:lpstr>
      <vt:lpstr>PowerPoint Presentation</vt:lpstr>
      <vt:lpstr>PowerPoint Presentation</vt:lpstr>
      <vt:lpstr>PowerPoint Presentation</vt:lpstr>
      <vt:lpstr>What to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GSE Algebra I</vt:lpstr>
      <vt:lpstr>1:  Relationships Among Quantities</vt:lpstr>
      <vt:lpstr>Rational vs. Irrational Numbers</vt:lpstr>
      <vt:lpstr>Sum and Product of Rational and Irrational Numbers</vt:lpstr>
      <vt:lpstr>Ex 2: Is the sum of ½ and √2 a rational or an irrational number?</vt:lpstr>
      <vt:lpstr>Ex 3: Is the product of -0.5 and √3 a rational or an irrational number? Explain your reasoning.</vt:lpstr>
      <vt:lpstr>Level of Accuracy</vt:lpstr>
      <vt:lpstr>Unit of Measure</vt:lpstr>
      <vt:lpstr>Ex 4: Convert 309 yards to feet.</vt:lpstr>
      <vt:lpstr>Ex 5: The cost, in dollars, of a single-story home can be approximated using the formula C = klw, where l is the approximate length of the home and w is the approximate width of the home.   Find the units for the coefficient k.</vt:lpstr>
      <vt:lpstr>Ex 6: Convert 45 miles per hour to feet per minute. </vt:lpstr>
      <vt:lpstr>Ex 7: When Justin goes to work, he drives at an average speed of 65 miles per hour. It takes about 1 hour and 30 minutes for Justin to arrive at work. His car travels about 25 miles per gallon of gas. If gas costs $3.65 per gallon, how much money does Justin spend on gas to travel to work?</vt:lpstr>
      <vt:lpstr>Important Tips</vt:lpstr>
      <vt:lpstr>Algebraic Expressions</vt:lpstr>
      <vt:lpstr>Ex 8: Identify the terms, coefficients, and constants of the expression 5x2 – 3x + 8.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 GPS Coordinate Algebra</dc:title>
  <dc:creator>Elizabeth Hayden</dc:creator>
  <cp:lastModifiedBy>Kelly Wiggins</cp:lastModifiedBy>
  <cp:revision>66</cp:revision>
  <dcterms:created xsi:type="dcterms:W3CDTF">2012-11-27T01:45:48Z</dcterms:created>
  <dcterms:modified xsi:type="dcterms:W3CDTF">2019-04-26T21:43:33Z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oReflect">
    <vt:bool>false</vt:bool>
  </property>
  <property fmtid="{D5CDD505-2E9C-101B-9397-08002B2CF9AE}" pid="3" name="KeepGraph">
    <vt:bool>false</vt:bool>
  </property>
  <property fmtid="{D5CDD505-2E9C-101B-9397-08002B2CF9AE}" pid="4" name="ShowTimer">
    <vt:bool>true</vt:bool>
  </property>
  <property fmtid="{D5CDD505-2E9C-101B-9397-08002B2CF9AE}" pid="5" name="ShowPercent">
    <vt:bool>true</vt:bool>
  </property>
  <property fmtid="{D5CDD505-2E9C-101B-9397-08002B2CF9AE}" pid="6" name="ContentTypeId">
    <vt:lpwstr>0x01010071B6C81691DF5C4AB3737C0AAE29BFAF</vt:lpwstr>
  </property>
</Properties>
</file>