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67" r:id="rId5"/>
  </p:sldMasterIdLst>
  <p:sldIdLst>
    <p:sldId id="330" r:id="rId6"/>
    <p:sldId id="256" r:id="rId7"/>
    <p:sldId id="274" r:id="rId8"/>
    <p:sldId id="257" r:id="rId9"/>
    <p:sldId id="312" r:id="rId10"/>
    <p:sldId id="319" r:id="rId11"/>
    <p:sldId id="281" r:id="rId12"/>
    <p:sldId id="259" r:id="rId13"/>
    <p:sldId id="314" r:id="rId14"/>
    <p:sldId id="315" r:id="rId15"/>
    <p:sldId id="324" r:id="rId16"/>
    <p:sldId id="325" r:id="rId17"/>
    <p:sldId id="326" r:id="rId18"/>
    <p:sldId id="316" r:id="rId19"/>
    <p:sldId id="327" r:id="rId20"/>
    <p:sldId id="317" r:id="rId21"/>
    <p:sldId id="261" r:id="rId22"/>
    <p:sldId id="320" r:id="rId23"/>
    <p:sldId id="321" r:id="rId24"/>
    <p:sldId id="323" r:id="rId25"/>
    <p:sldId id="328" r:id="rId26"/>
    <p:sldId id="32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388" autoAdjust="0"/>
  </p:normalViewPr>
  <p:slideViewPr>
    <p:cSldViewPr>
      <p:cViewPr varScale="1">
        <p:scale>
          <a:sx n="109" d="100"/>
          <a:sy n="109" d="100"/>
        </p:scale>
        <p:origin x="1674"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529851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15101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61919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0449529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568101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38203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EB9017-3DEA-495E-BF23-62B3998581C8}"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246269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EB9017-3DEA-495E-BF23-62B3998581C8}"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3331856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B9017-3DEA-495E-BF23-62B3998581C8}"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8991539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4941023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673701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30588448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6060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89683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2"/>
          <p:cNvSpPr>
            <a:spLocks noGrp="1" noChangeArrowheads="1"/>
          </p:cNvSpPr>
          <p:nvPr>
            <p:ph type="dt" sz="half" idx="10"/>
          </p:nvPr>
        </p:nvSpPr>
        <p:spPr/>
        <p:txBody>
          <a:bodyPr/>
          <a:lstStyle>
            <a:lvl1pPr>
              <a:defRPr/>
            </a:lvl1pPr>
          </a:lstStyle>
          <a:p>
            <a:pPr>
              <a:defRPr/>
            </a:pPr>
            <a:endParaRPr lang="en-US"/>
          </a:p>
        </p:txBody>
      </p:sp>
      <p:sp>
        <p:nvSpPr>
          <p:cNvPr id="4" name="Rectangle 13"/>
          <p:cNvSpPr>
            <a:spLocks noGrp="1" noChangeArrowheads="1"/>
          </p:cNvSpPr>
          <p:nvPr>
            <p:ph type="ftr" sz="quarter" idx="11"/>
          </p:nvPr>
        </p:nvSpPr>
        <p:spPr/>
        <p:txBody>
          <a:bodyPr/>
          <a:lstStyle>
            <a:lvl1pPr>
              <a:defRPr/>
            </a:lvl1pPr>
          </a:lstStyle>
          <a:p>
            <a:pPr>
              <a:defRPr/>
            </a:pPr>
            <a:endParaRPr lang="en-US"/>
          </a:p>
        </p:txBody>
      </p:sp>
      <p:sp>
        <p:nvSpPr>
          <p:cNvPr id="5" name="Rectangle 14"/>
          <p:cNvSpPr>
            <a:spLocks noGrp="1" noChangeArrowheads="1"/>
          </p:cNvSpPr>
          <p:nvPr>
            <p:ph type="sldNum" sz="quarter" idx="12"/>
          </p:nvPr>
        </p:nvSpPr>
        <p:spPr/>
        <p:txBody>
          <a:bodyPr/>
          <a:lstStyle>
            <a:lvl1pPr>
              <a:defRPr/>
            </a:lvl1pPr>
          </a:lstStyle>
          <a:p>
            <a:pPr>
              <a:defRPr/>
            </a:pPr>
            <a:fld id="{56970EC6-47BC-4B38-AF84-2A227E6B023C}" type="slidenum">
              <a:rPr lang="en-US"/>
              <a:pPr>
                <a:defRPr/>
              </a:pPr>
              <a:t>‹#›</a:t>
            </a:fld>
            <a:endParaRPr lang="en-US"/>
          </a:p>
        </p:txBody>
      </p:sp>
    </p:spTree>
    <p:extLst>
      <p:ext uri="{BB962C8B-B14F-4D97-AF65-F5344CB8AC3E}">
        <p14:creationId xmlns:p14="http://schemas.microsoft.com/office/powerpoint/2010/main" val="246997984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662904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585609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624090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887199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732203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151984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9EB9017-3DEA-495E-BF23-62B3998581C8}" type="datetimeFigureOut">
              <a:rPr lang="en-US" smtClean="0"/>
              <a:t>4/29/2019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97E36E-A992-4AEE-B7A6-F277AA37563A}" type="slidenum">
              <a:rPr lang="en-US" smtClean="0"/>
              <a:t>‹#›</a:t>
            </a:fld>
            <a:endParaRPr lang="en-US"/>
          </a:p>
        </p:txBody>
      </p:sp>
    </p:spTree>
    <p:extLst>
      <p:ext uri="{BB962C8B-B14F-4D97-AF65-F5344CB8AC3E}">
        <p14:creationId xmlns:p14="http://schemas.microsoft.com/office/powerpoint/2010/main" val="22073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234853328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7F037E-C62F-4A4A-AF94-2D8305582FF2}" type="datetimeFigureOut">
              <a:rPr lang="en-US" smtClean="0"/>
              <a:t>4/29/2019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CA19E-87AB-4466-A1C1-9565460043CA}" type="slidenum">
              <a:rPr lang="en-US" smtClean="0"/>
              <a:t>‹#›</a:t>
            </a:fld>
            <a:endParaRPr lang="en-US"/>
          </a:p>
        </p:txBody>
      </p:sp>
    </p:spTree>
    <p:extLst>
      <p:ext uri="{BB962C8B-B14F-4D97-AF65-F5344CB8AC3E}">
        <p14:creationId xmlns:p14="http://schemas.microsoft.com/office/powerpoint/2010/main" val="37303235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9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113"/>
            <a:ext cx="8229600" cy="776287"/>
          </a:xfrm>
        </p:spPr>
        <p:txBody>
          <a:bodyPr/>
          <a:lstStyle/>
          <a:p>
            <a:r>
              <a:rPr lang="en-US" b="1" dirty="0" smtClean="0"/>
              <a:t>Schedule for Rest of Semester</a:t>
            </a:r>
            <a:endParaRPr lang="en-US" b="1" dirty="0"/>
          </a:p>
        </p:txBody>
      </p:sp>
      <p:graphicFrame>
        <p:nvGraphicFramePr>
          <p:cNvPr id="3" name="Content Placeholder 2"/>
          <p:cNvGraphicFramePr>
            <a:graphicFrameLocks noGrp="1"/>
          </p:cNvGraphicFramePr>
          <p:nvPr>
            <p:ph idx="4294967295"/>
            <p:extLst/>
          </p:nvPr>
        </p:nvGraphicFramePr>
        <p:xfrm>
          <a:off x="0" y="914401"/>
          <a:ext cx="9144000" cy="5791199"/>
        </p:xfrm>
        <a:graphic>
          <a:graphicData uri="http://schemas.openxmlformats.org/drawingml/2006/table">
            <a:tbl>
              <a:tblPr firstRow="1" bandRow="1" bandCol="1">
                <a:tableStyleId>{69012ECD-51FC-41F1-AA8D-1B2483CD663E}</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tblGrid>
              <a:tr h="388400">
                <a:tc>
                  <a:txBody>
                    <a:bodyPr/>
                    <a:lstStyle/>
                    <a:p>
                      <a:pPr algn="ctr"/>
                      <a:r>
                        <a:rPr lang="en-US" dirty="0" smtClean="0"/>
                        <a:t>Monday</a:t>
                      </a:r>
                      <a:endParaRPr lang="en-US" dirty="0"/>
                    </a:p>
                  </a:txBody>
                  <a:tcPr/>
                </a:tc>
                <a:tc>
                  <a:txBody>
                    <a:bodyPr/>
                    <a:lstStyle/>
                    <a:p>
                      <a:pPr algn="ctr"/>
                      <a:r>
                        <a:rPr lang="en-US" dirty="0" smtClean="0"/>
                        <a:t>Tuesday</a:t>
                      </a:r>
                      <a:endParaRPr lang="en-US" dirty="0"/>
                    </a:p>
                  </a:txBody>
                  <a:tcPr/>
                </a:tc>
                <a:tc>
                  <a:txBody>
                    <a:bodyPr/>
                    <a:lstStyle/>
                    <a:p>
                      <a:pPr algn="ctr"/>
                      <a:r>
                        <a:rPr lang="en-US" dirty="0" smtClean="0"/>
                        <a:t>Wednesday</a:t>
                      </a:r>
                      <a:endParaRPr lang="en-US" dirty="0"/>
                    </a:p>
                  </a:txBody>
                  <a:tcPr/>
                </a:tc>
                <a:tc>
                  <a:txBody>
                    <a:bodyPr/>
                    <a:lstStyle/>
                    <a:p>
                      <a:pPr algn="ctr"/>
                      <a:r>
                        <a:rPr lang="en-US" dirty="0" smtClean="0"/>
                        <a:t>Thursday</a:t>
                      </a:r>
                      <a:endParaRPr lang="en-US" dirty="0"/>
                    </a:p>
                  </a:txBody>
                  <a:tcPr/>
                </a:tc>
                <a:tc>
                  <a:txBody>
                    <a:bodyPr/>
                    <a:lstStyle/>
                    <a:p>
                      <a:pPr algn="ctr"/>
                      <a:r>
                        <a:rPr lang="en-US" dirty="0" smtClean="0"/>
                        <a:t>Friday</a:t>
                      </a:r>
                      <a:endParaRPr lang="en-US" dirty="0"/>
                    </a:p>
                  </a:txBody>
                  <a:tcPr/>
                </a:tc>
                <a:extLst>
                  <a:ext uri="{0D108BD9-81ED-4DB2-BD59-A6C34878D82A}">
                    <a16:rowId xmlns:a16="http://schemas.microsoft.com/office/drawing/2014/main" val="10000"/>
                  </a:ext>
                </a:extLst>
              </a:tr>
              <a:tr h="1308397">
                <a:tc>
                  <a:txBody>
                    <a:bodyPr/>
                    <a:lstStyle/>
                    <a:p>
                      <a:r>
                        <a:rPr lang="en-US" sz="1800" b="1" dirty="0" smtClean="0"/>
                        <a:t>4/29</a:t>
                      </a:r>
                    </a:p>
                    <a:p>
                      <a:endParaRPr lang="en-US" sz="1800" b="0" dirty="0" smtClean="0"/>
                    </a:p>
                    <a:p>
                      <a:r>
                        <a:rPr lang="en-US" sz="1800" b="0" dirty="0" smtClean="0"/>
                        <a:t>EOC Info </a:t>
                      </a:r>
                    </a:p>
                    <a:p>
                      <a:r>
                        <a:rPr lang="en-US" sz="1800" b="0" dirty="0" smtClean="0"/>
                        <a:t>Unit 1 Review</a:t>
                      </a:r>
                    </a:p>
                  </a:txBody>
                  <a:tcPr>
                    <a:noFill/>
                  </a:tcPr>
                </a:tc>
                <a:tc>
                  <a:txBody>
                    <a:bodyPr/>
                    <a:lstStyle/>
                    <a:p>
                      <a:r>
                        <a:rPr lang="en-US" sz="1800" b="1" dirty="0" smtClean="0"/>
                        <a:t>4/30</a:t>
                      </a:r>
                    </a:p>
                    <a:p>
                      <a:endParaRPr lang="en-US" sz="1800" b="0" dirty="0" smtClean="0"/>
                    </a:p>
                    <a:p>
                      <a:r>
                        <a:rPr lang="en-US" sz="1800" b="0" dirty="0" smtClean="0"/>
                        <a:t>Unit</a:t>
                      </a:r>
                      <a:r>
                        <a:rPr lang="en-US" sz="1800" b="0" baseline="0" dirty="0" smtClean="0"/>
                        <a:t> 2/3 Review</a:t>
                      </a:r>
                      <a:endParaRPr lang="en-US" sz="1800" b="0" dirty="0" smtClean="0"/>
                    </a:p>
                  </a:txBody>
                  <a:tcPr>
                    <a:noFill/>
                  </a:tcPr>
                </a:tc>
                <a:tc>
                  <a:txBody>
                    <a:bodyPr/>
                    <a:lstStyle/>
                    <a:p>
                      <a:r>
                        <a:rPr lang="en-US" sz="1800" b="1" dirty="0" smtClean="0"/>
                        <a:t>5/1</a:t>
                      </a:r>
                    </a:p>
                    <a:p>
                      <a:endParaRPr lang="en-US" sz="1800" b="0" dirty="0" smtClean="0"/>
                    </a:p>
                    <a:p>
                      <a:r>
                        <a:rPr lang="en-US" sz="1800" b="0" dirty="0" smtClean="0"/>
                        <a:t>Unit</a:t>
                      </a:r>
                      <a:r>
                        <a:rPr lang="en-US" sz="1800" b="0" baseline="0" dirty="0" smtClean="0"/>
                        <a:t> 4/5 Review</a:t>
                      </a:r>
                      <a:endParaRPr lang="en-US" sz="1800" b="0" dirty="0" smtClean="0"/>
                    </a:p>
                  </a:txBody>
                  <a:tcPr>
                    <a:noFill/>
                  </a:tcPr>
                </a:tc>
                <a:tc>
                  <a:txBody>
                    <a:bodyPr/>
                    <a:lstStyle/>
                    <a:p>
                      <a:r>
                        <a:rPr lang="en-US" sz="1800" b="1" dirty="0" smtClean="0"/>
                        <a:t>5/2</a:t>
                      </a:r>
                    </a:p>
                    <a:p>
                      <a:endParaRPr lang="en-US" sz="1800" b="0" dirty="0" smtClean="0"/>
                    </a:p>
                    <a:p>
                      <a:r>
                        <a:rPr lang="en-US" sz="1800" b="0" dirty="0" smtClean="0"/>
                        <a:t>Unit</a:t>
                      </a:r>
                      <a:r>
                        <a:rPr lang="en-US" sz="1800" b="0" baseline="0" dirty="0" smtClean="0"/>
                        <a:t> 6/7 Review</a:t>
                      </a:r>
                      <a:endParaRPr lang="en-US" sz="1800" b="0" dirty="0" smtClean="0"/>
                    </a:p>
                  </a:txBody>
                  <a:tcPr>
                    <a:noFill/>
                  </a:tcPr>
                </a:tc>
                <a:tc>
                  <a:txBody>
                    <a:bodyPr/>
                    <a:lstStyle/>
                    <a:p>
                      <a:r>
                        <a:rPr lang="en-US" sz="1800" b="1" dirty="0" smtClean="0"/>
                        <a:t>5/3</a:t>
                      </a:r>
                    </a:p>
                    <a:p>
                      <a:endParaRPr lang="en-US" sz="1800" b="0" dirty="0" smtClean="0"/>
                    </a:p>
                    <a:p>
                      <a:r>
                        <a:rPr lang="en-US" sz="1800" b="0" dirty="0" smtClean="0"/>
                        <a:t>Unit 8</a:t>
                      </a:r>
                    </a:p>
                    <a:p>
                      <a:r>
                        <a:rPr lang="en-US" sz="1800" b="0" dirty="0" smtClean="0"/>
                        <a:t>Mixed </a:t>
                      </a:r>
                      <a:r>
                        <a:rPr lang="en-US" sz="1800" b="0" baseline="0" dirty="0" smtClean="0"/>
                        <a:t>Review</a:t>
                      </a:r>
                      <a:endParaRPr lang="en-US" sz="1800" b="0" dirty="0" smtClean="0"/>
                    </a:p>
                  </a:txBody>
                  <a:tcPr>
                    <a:solidFill>
                      <a:schemeClr val="bg1"/>
                    </a:solidFill>
                  </a:tcPr>
                </a:tc>
                <a:extLst>
                  <a:ext uri="{0D108BD9-81ED-4DB2-BD59-A6C34878D82A}">
                    <a16:rowId xmlns:a16="http://schemas.microsoft.com/office/drawing/2014/main" val="10001"/>
                  </a:ext>
                </a:extLst>
              </a:tr>
              <a:tr h="1308397">
                <a:tc>
                  <a:txBody>
                    <a:bodyPr/>
                    <a:lstStyle/>
                    <a:p>
                      <a:r>
                        <a:rPr lang="en-US" sz="1800" b="1" dirty="0" smtClean="0"/>
                        <a:t>5/6</a:t>
                      </a:r>
                    </a:p>
                    <a:p>
                      <a:r>
                        <a:rPr lang="en-US" sz="2800" b="0" dirty="0" smtClean="0"/>
                        <a:t>EOC </a:t>
                      </a:r>
                    </a:p>
                    <a:p>
                      <a:r>
                        <a:rPr lang="en-US" sz="2800" b="0" dirty="0" smtClean="0"/>
                        <a:t>Day</a:t>
                      </a:r>
                      <a:r>
                        <a:rPr lang="en-US" sz="2800" b="0" baseline="0" dirty="0" smtClean="0"/>
                        <a:t> 1</a:t>
                      </a:r>
                      <a:endParaRPr lang="en-US" sz="2800" b="0" dirty="0" smtClean="0"/>
                    </a:p>
                  </a:txBody>
                  <a:tcPr>
                    <a:solidFill>
                      <a:schemeClr val="accent3">
                        <a:lumMod val="60000"/>
                        <a:lumOff val="40000"/>
                      </a:schemeClr>
                    </a:solidFill>
                  </a:tcPr>
                </a:tc>
                <a:tc>
                  <a:txBody>
                    <a:bodyPr/>
                    <a:lstStyle/>
                    <a:p>
                      <a:r>
                        <a:rPr lang="en-US" sz="1800" b="1" dirty="0" smtClean="0"/>
                        <a:t>5/7</a:t>
                      </a:r>
                    </a:p>
                    <a:p>
                      <a:r>
                        <a:rPr lang="en-US" sz="2800" b="0" dirty="0" smtClean="0">
                          <a:solidFill>
                            <a:schemeClr val="tx1"/>
                          </a:solidFill>
                        </a:rPr>
                        <a:t>EOC </a:t>
                      </a:r>
                    </a:p>
                    <a:p>
                      <a:r>
                        <a:rPr lang="en-US" sz="2800" b="0" dirty="0" smtClean="0">
                          <a:solidFill>
                            <a:schemeClr val="tx1"/>
                          </a:solidFill>
                        </a:rPr>
                        <a:t>Day</a:t>
                      </a:r>
                      <a:r>
                        <a:rPr lang="en-US" sz="2800" b="0" baseline="0" dirty="0" smtClean="0">
                          <a:solidFill>
                            <a:schemeClr val="tx1"/>
                          </a:solidFill>
                        </a:rPr>
                        <a:t> 2</a:t>
                      </a:r>
                      <a:endParaRPr lang="en-US" sz="2800" b="0" dirty="0" smtClean="0">
                        <a:solidFill>
                          <a:schemeClr val="tx1"/>
                        </a:solidFill>
                      </a:endParaRPr>
                    </a:p>
                  </a:txBody>
                  <a:tcPr>
                    <a:solidFill>
                      <a:schemeClr val="accent3">
                        <a:lumMod val="60000"/>
                        <a:lumOff val="40000"/>
                      </a:schemeClr>
                    </a:solidFill>
                  </a:tcPr>
                </a:tc>
                <a:tc>
                  <a:txBody>
                    <a:bodyPr/>
                    <a:lstStyle/>
                    <a:p>
                      <a:r>
                        <a:rPr lang="en-US" sz="1800" b="1" dirty="0" smtClean="0">
                          <a:solidFill>
                            <a:schemeClr val="tx1"/>
                          </a:solidFill>
                        </a:rPr>
                        <a:t>5/8</a:t>
                      </a:r>
                    </a:p>
                    <a:p>
                      <a:endParaRPr lang="en-US" sz="1800" b="0" dirty="0" smtClean="0">
                        <a:solidFill>
                          <a:schemeClr val="tx1"/>
                        </a:solidFill>
                      </a:endParaRPr>
                    </a:p>
                    <a:p>
                      <a:r>
                        <a:rPr lang="en-US" sz="1800" b="0" dirty="0" smtClean="0">
                          <a:solidFill>
                            <a:schemeClr val="tx1"/>
                          </a:solidFill>
                        </a:rPr>
                        <a:t>Start Unit 9 – Final</a:t>
                      </a:r>
                      <a:r>
                        <a:rPr lang="en-US" sz="1800" b="0" baseline="0" dirty="0" smtClean="0">
                          <a:solidFill>
                            <a:schemeClr val="tx1"/>
                          </a:solidFill>
                        </a:rPr>
                        <a:t> Test Info</a:t>
                      </a:r>
                      <a:endParaRPr lang="en-US" sz="1800" b="0" dirty="0" smtClean="0">
                        <a:solidFill>
                          <a:schemeClr val="tx1"/>
                        </a:solidFill>
                      </a:endParaRPr>
                    </a:p>
                  </a:txBody>
                  <a:tcPr/>
                </a:tc>
                <a:tc>
                  <a:txBody>
                    <a:bodyPr/>
                    <a:lstStyle/>
                    <a:p>
                      <a:r>
                        <a:rPr lang="en-US" sz="1800" b="1" dirty="0" smtClean="0"/>
                        <a:t>5/9</a:t>
                      </a:r>
                    </a:p>
                    <a:p>
                      <a:endParaRPr lang="en-US" sz="1800" b="0" dirty="0" smtClean="0">
                        <a:solidFill>
                          <a:schemeClr val="accent2"/>
                        </a:solidFill>
                      </a:endParaRPr>
                    </a:p>
                    <a:p>
                      <a:endParaRPr lang="en-US" sz="1800" b="0" dirty="0" smtClean="0">
                        <a:solidFill>
                          <a:schemeClr val="accent2"/>
                        </a:solidFill>
                      </a:endParaRPr>
                    </a:p>
                  </a:txBody>
                  <a:tcPr/>
                </a:tc>
                <a:tc>
                  <a:txBody>
                    <a:bodyPr/>
                    <a:lstStyle/>
                    <a:p>
                      <a:r>
                        <a:rPr lang="en-US" sz="1800" b="1" dirty="0" smtClean="0"/>
                        <a:t>5/10</a:t>
                      </a:r>
                    </a:p>
                    <a:p>
                      <a:endParaRPr lang="en-US" sz="1800" b="0" dirty="0" smtClean="0"/>
                    </a:p>
                  </a:txBody>
                  <a:tcPr/>
                </a:tc>
                <a:extLst>
                  <a:ext uri="{0D108BD9-81ED-4DB2-BD59-A6C34878D82A}">
                    <a16:rowId xmlns:a16="http://schemas.microsoft.com/office/drawing/2014/main" val="10002"/>
                  </a:ext>
                </a:extLst>
              </a:tr>
              <a:tr h="1308397">
                <a:tc>
                  <a:txBody>
                    <a:bodyPr/>
                    <a:lstStyle/>
                    <a:p>
                      <a:r>
                        <a:rPr lang="en-US" sz="1800" b="1" dirty="0" smtClean="0">
                          <a:solidFill>
                            <a:schemeClr val="tx1"/>
                          </a:solidFill>
                        </a:rPr>
                        <a:t>5/13</a:t>
                      </a:r>
                    </a:p>
                    <a:p>
                      <a:endParaRPr lang="en-US" sz="1800" b="0" dirty="0" smtClean="0">
                        <a:solidFill>
                          <a:schemeClr val="tx1"/>
                        </a:solidFill>
                      </a:endParaRPr>
                    </a:p>
                  </a:txBody>
                  <a:tcPr/>
                </a:tc>
                <a:tc>
                  <a:txBody>
                    <a:bodyPr/>
                    <a:lstStyle/>
                    <a:p>
                      <a:r>
                        <a:rPr lang="en-US" sz="1800" b="1" dirty="0" smtClean="0">
                          <a:solidFill>
                            <a:schemeClr val="tx1"/>
                          </a:solidFill>
                        </a:rPr>
                        <a:t>5/14</a:t>
                      </a:r>
                    </a:p>
                    <a:p>
                      <a:endParaRPr lang="en-US" sz="1800" b="0" dirty="0" smtClean="0">
                        <a:solidFill>
                          <a:schemeClr val="tx1"/>
                        </a:solidFill>
                      </a:endParaRPr>
                    </a:p>
                  </a:txBody>
                  <a:tcPr/>
                </a:tc>
                <a:tc>
                  <a:txBody>
                    <a:bodyPr/>
                    <a:lstStyle/>
                    <a:p>
                      <a:r>
                        <a:rPr lang="en-US" sz="1800" b="1" dirty="0" smtClean="0">
                          <a:solidFill>
                            <a:schemeClr val="tx1"/>
                          </a:solidFill>
                        </a:rPr>
                        <a:t>5/15</a:t>
                      </a:r>
                    </a:p>
                    <a:p>
                      <a:endParaRPr lang="en-US" sz="1800" b="0" dirty="0" smtClean="0">
                        <a:solidFill>
                          <a:schemeClr val="tx1"/>
                        </a:solidFill>
                      </a:endParaRPr>
                    </a:p>
                  </a:txBody>
                  <a:tcPr/>
                </a:tc>
                <a:tc>
                  <a:txBody>
                    <a:bodyPr/>
                    <a:lstStyle/>
                    <a:p>
                      <a:r>
                        <a:rPr lang="en-US" sz="1800" b="1" i="0" dirty="0" smtClean="0"/>
                        <a:t>5/16</a:t>
                      </a:r>
                      <a:endParaRPr lang="en-US" sz="2000" b="1" i="1" dirty="0"/>
                    </a:p>
                  </a:txBody>
                  <a:tcPr/>
                </a:tc>
                <a:tc>
                  <a:txBody>
                    <a:bodyPr/>
                    <a:lstStyle/>
                    <a:p>
                      <a:r>
                        <a:rPr lang="en-US" sz="1800" b="1" i="0" dirty="0" smtClean="0"/>
                        <a:t>5/17</a:t>
                      </a:r>
                      <a:endParaRPr lang="en-US" sz="2000" b="1" i="1" dirty="0"/>
                    </a:p>
                  </a:txBody>
                  <a:tcPr/>
                </a:tc>
                <a:extLst>
                  <a:ext uri="{0D108BD9-81ED-4DB2-BD59-A6C34878D82A}">
                    <a16:rowId xmlns:a16="http://schemas.microsoft.com/office/drawing/2014/main" val="10003"/>
                  </a:ext>
                </a:extLst>
              </a:tr>
              <a:tr h="1477608">
                <a:tc>
                  <a:txBody>
                    <a:bodyPr/>
                    <a:lstStyle/>
                    <a:p>
                      <a:r>
                        <a:rPr lang="en-US" sz="1800" b="1" dirty="0" smtClean="0">
                          <a:solidFill>
                            <a:schemeClr val="tx1"/>
                          </a:solidFill>
                        </a:rPr>
                        <a:t>5/20</a:t>
                      </a:r>
                    </a:p>
                  </a:txBody>
                  <a:tcPr/>
                </a:tc>
                <a:tc>
                  <a:txBody>
                    <a:bodyPr/>
                    <a:lstStyle/>
                    <a:p>
                      <a:r>
                        <a:rPr lang="en-US" sz="1800" b="1" dirty="0" smtClean="0">
                          <a:solidFill>
                            <a:schemeClr val="tx1"/>
                          </a:solidFill>
                        </a:rPr>
                        <a:t>5/21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1</a:t>
                      </a:r>
                      <a:r>
                        <a:rPr lang="en-US" sz="2400" b="0" baseline="30000" dirty="0" smtClean="0">
                          <a:solidFill>
                            <a:schemeClr val="tx1"/>
                          </a:solidFill>
                        </a:rPr>
                        <a:t>ST</a:t>
                      </a:r>
                      <a:r>
                        <a:rPr lang="en-US" sz="2400" b="0" dirty="0" smtClean="0">
                          <a:solidFill>
                            <a:schemeClr val="tx1"/>
                          </a:solidFill>
                        </a:rPr>
                        <a:t>/2</a:t>
                      </a:r>
                      <a:r>
                        <a:rPr lang="en-US" sz="2400" b="0" baseline="30000" dirty="0" smtClean="0">
                          <a:solidFill>
                            <a:schemeClr val="tx1"/>
                          </a:solidFill>
                        </a:rPr>
                        <a:t>ND</a:t>
                      </a:r>
                      <a:r>
                        <a:rPr lang="en-US" sz="2400" b="0" dirty="0" smtClean="0">
                          <a:solidFill>
                            <a:schemeClr val="tx1"/>
                          </a:solidFill>
                        </a:rPr>
                        <a:t> FINALS – Unit 9</a:t>
                      </a:r>
                      <a:r>
                        <a:rPr lang="en-US" sz="2400" b="0" baseline="0" dirty="0" smtClean="0">
                          <a:solidFill>
                            <a:schemeClr val="tx1"/>
                          </a:solidFill>
                        </a:rPr>
                        <a:t> Test</a:t>
                      </a:r>
                      <a:endParaRPr lang="en-US" sz="2400" b="0" dirty="0" smtClean="0">
                        <a:solidFill>
                          <a:schemeClr val="tx1"/>
                        </a:solidFill>
                      </a:endParaRPr>
                    </a:p>
                  </a:txBody>
                  <a:tcPr>
                    <a:solidFill>
                      <a:schemeClr val="accent5">
                        <a:lumMod val="60000"/>
                        <a:lumOff val="40000"/>
                      </a:schemeClr>
                    </a:solidFill>
                  </a:tcPr>
                </a:tc>
                <a:tc>
                  <a:txBody>
                    <a:bodyPr/>
                    <a:lstStyle/>
                    <a:p>
                      <a:r>
                        <a:rPr lang="en-US" sz="1800" b="1" dirty="0" smtClean="0">
                          <a:solidFill>
                            <a:schemeClr val="tx1"/>
                          </a:solidFill>
                        </a:rPr>
                        <a:t>5/22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smtClean="0">
                          <a:solidFill>
                            <a:schemeClr val="tx1"/>
                          </a:solidFill>
                        </a:rPr>
                        <a:t>3</a:t>
                      </a:r>
                      <a:r>
                        <a:rPr lang="en-US" sz="2400" b="0" baseline="30000" dirty="0" smtClean="0">
                          <a:solidFill>
                            <a:schemeClr val="tx1"/>
                          </a:solidFill>
                        </a:rPr>
                        <a:t>RD</a:t>
                      </a:r>
                      <a:r>
                        <a:rPr lang="en-US" sz="2400" b="0" dirty="0" smtClean="0">
                          <a:solidFill>
                            <a:schemeClr val="tx1"/>
                          </a:solidFill>
                        </a:rPr>
                        <a:t>/4</a:t>
                      </a:r>
                      <a:r>
                        <a:rPr lang="en-US" sz="2400" b="0" baseline="30000" dirty="0" smtClean="0">
                          <a:solidFill>
                            <a:schemeClr val="tx1"/>
                          </a:solidFill>
                        </a:rPr>
                        <a:t>TH</a:t>
                      </a:r>
                      <a:r>
                        <a:rPr lang="en-US" sz="2400" b="0" dirty="0" smtClean="0">
                          <a:solidFill>
                            <a:schemeClr val="tx1"/>
                          </a:solidFill>
                        </a:rPr>
                        <a:t> FINALS</a:t>
                      </a:r>
                      <a:r>
                        <a:rPr lang="en-US" sz="2400" b="0" baseline="0" dirty="0" smtClean="0">
                          <a:solidFill>
                            <a:schemeClr val="tx1"/>
                          </a:solidFill>
                        </a:rPr>
                        <a:t> – Unit 9 Test</a:t>
                      </a:r>
                      <a:endParaRPr lang="en-US" sz="2400" b="0" dirty="0" smtClean="0">
                        <a:solidFill>
                          <a:schemeClr val="tx1"/>
                        </a:solidFill>
                      </a:endParaRPr>
                    </a:p>
                  </a:txBody>
                  <a:tcPr>
                    <a:solidFill>
                      <a:schemeClr val="accent5">
                        <a:lumMod val="60000"/>
                        <a:lumOff val="40000"/>
                      </a:schemeClr>
                    </a:solidFill>
                  </a:tcPr>
                </a:tc>
                <a:tc>
                  <a:txBody>
                    <a:bodyPr/>
                    <a:lstStyle/>
                    <a:p>
                      <a:r>
                        <a:rPr lang="en-US" sz="1800" b="1" i="0" dirty="0" smtClean="0"/>
                        <a:t>5/23</a:t>
                      </a:r>
                    </a:p>
                    <a:p>
                      <a:endParaRPr lang="en-US" sz="2000" b="0" i="1" dirty="0" smtClean="0"/>
                    </a:p>
                    <a:p>
                      <a:endParaRPr lang="en-US" sz="1800" b="0" i="1" dirty="0" smtClean="0"/>
                    </a:p>
                  </a:txBody>
                  <a:tcPr/>
                </a:tc>
                <a:tc>
                  <a:txBody>
                    <a:bodyPr/>
                    <a:lstStyle/>
                    <a:p>
                      <a:r>
                        <a:rPr lang="en-US" sz="1800" b="1" i="0" dirty="0" smtClean="0"/>
                        <a:t>5/24</a:t>
                      </a:r>
                    </a:p>
                    <a:p>
                      <a:endParaRPr lang="en-US" sz="1800" b="0" i="0" dirty="0" smtClean="0"/>
                    </a:p>
                    <a:p>
                      <a:endParaRPr lang="en-US" sz="2000" b="0" i="1" dirty="0" smtClean="0"/>
                    </a:p>
                  </a:txBody>
                  <a:tcPr/>
                </a:tc>
                <a:extLst>
                  <a:ext uri="{0D108BD9-81ED-4DB2-BD59-A6C34878D82A}">
                    <a16:rowId xmlns:a16="http://schemas.microsoft.com/office/drawing/2014/main" val="2861502793"/>
                  </a:ext>
                </a:extLst>
              </a:tr>
            </a:tbl>
          </a:graphicData>
        </a:graphic>
      </p:graphicFrame>
    </p:spTree>
    <p:extLst>
      <p:ext uri="{BB962C8B-B14F-4D97-AF65-F5344CB8AC3E}">
        <p14:creationId xmlns:p14="http://schemas.microsoft.com/office/powerpoint/2010/main" val="1872311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Solving a System of Two Linear Equations</a:t>
            </a:r>
            <a:endParaRPr lang="en-US" b="1" dirty="0"/>
          </a:p>
        </p:txBody>
      </p:sp>
      <p:sp>
        <p:nvSpPr>
          <p:cNvPr id="3" name="Content Placeholder 2"/>
          <p:cNvSpPr>
            <a:spLocks noGrp="1"/>
          </p:cNvSpPr>
          <p:nvPr>
            <p:ph idx="1"/>
          </p:nvPr>
        </p:nvSpPr>
        <p:spPr>
          <a:xfrm>
            <a:off x="381000" y="1676400"/>
            <a:ext cx="8305800" cy="4526280"/>
          </a:xfrm>
        </p:spPr>
        <p:txBody>
          <a:bodyPr>
            <a:normAutofit fontScale="92500" lnSpcReduction="20000"/>
          </a:bodyPr>
          <a:lstStyle/>
          <a:p>
            <a:r>
              <a:rPr lang="en-US" dirty="0" smtClean="0"/>
              <a:t>Use tables or graphs as strategies for solving a system of equations. For tables, use the same values for both equations. For graphs, the intersection of the graph of both equations provides the solution to the system of equations.</a:t>
            </a:r>
          </a:p>
          <a:p>
            <a:r>
              <a:rPr lang="en-US" dirty="0" smtClean="0"/>
              <a:t>3 Methods: Graphing, Substitution, Elimination</a:t>
            </a:r>
          </a:p>
          <a:p>
            <a:r>
              <a:rPr lang="en-US" dirty="0" smtClean="0"/>
              <a:t>If in Standard Form, can use calculator.</a:t>
            </a:r>
          </a:p>
          <a:p>
            <a:r>
              <a:rPr lang="en-US" dirty="0" smtClean="0"/>
              <a:t>Don’t forget about infinite solutions and no solution!</a:t>
            </a:r>
          </a:p>
          <a:p>
            <a:endParaRPr lang="en-US" dirty="0" smtClean="0"/>
          </a:p>
        </p:txBody>
      </p:sp>
    </p:spTree>
    <p:extLst>
      <p:ext uri="{BB962C8B-B14F-4D97-AF65-F5344CB8AC3E}">
        <p14:creationId xmlns:p14="http://schemas.microsoft.com/office/powerpoint/2010/main" val="1414459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smtClean="0">
                <a:solidFill>
                  <a:schemeClr val="accent1"/>
                </a:solidFill>
              </a:rPr>
              <a:t>Ex 4: Solve </a:t>
            </a:r>
            <a:r>
              <a:rPr lang="en-US" sz="3600" b="1" dirty="0">
                <a:solidFill>
                  <a:schemeClr val="accent1"/>
                </a:solidFill>
              </a:rPr>
              <a:t>this system of </a:t>
            </a:r>
            <a:r>
              <a:rPr lang="en-US" sz="3600" b="1" dirty="0" smtClean="0">
                <a:solidFill>
                  <a:schemeClr val="accent1"/>
                </a:solidFill>
              </a:rPr>
              <a:t>equations:</a:t>
            </a:r>
            <a:br>
              <a:rPr lang="en-US" sz="3600" b="1" dirty="0" smtClean="0">
                <a:solidFill>
                  <a:schemeClr val="accent1"/>
                </a:solidFill>
              </a:rPr>
            </a:br>
            <a:r>
              <a:rPr lang="en-US" sz="3600" b="1" dirty="0" smtClean="0">
                <a:solidFill>
                  <a:schemeClr val="accent1"/>
                </a:solidFill>
              </a:rPr>
              <a:t>y </a:t>
            </a:r>
            <a:r>
              <a:rPr lang="en-US" sz="3600" b="1" dirty="0">
                <a:solidFill>
                  <a:schemeClr val="accent1"/>
                </a:solidFill>
              </a:rPr>
              <a:t>= 2x – 4 </a:t>
            </a:r>
            <a:br>
              <a:rPr lang="en-US" sz="3600" b="1" dirty="0">
                <a:solidFill>
                  <a:schemeClr val="accent1"/>
                </a:solidFill>
              </a:rPr>
            </a:br>
            <a:r>
              <a:rPr lang="en-US" sz="3600" b="1" dirty="0" smtClean="0">
                <a:solidFill>
                  <a:schemeClr val="accent1"/>
                </a:solidFill>
              </a:rPr>
              <a:t>x </a:t>
            </a:r>
            <a:r>
              <a:rPr lang="en-US" sz="3600" b="1" dirty="0">
                <a:solidFill>
                  <a:schemeClr val="accent1"/>
                </a:solidFill>
              </a:rPr>
              <a:t>= y + 1</a:t>
            </a:r>
          </a:p>
        </p:txBody>
      </p:sp>
    </p:spTree>
    <p:extLst>
      <p:ext uri="{BB962C8B-B14F-4D97-AF65-F5344CB8AC3E}">
        <p14:creationId xmlns:p14="http://schemas.microsoft.com/office/powerpoint/2010/main" val="3237513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smtClean="0">
                <a:solidFill>
                  <a:schemeClr val="accent1"/>
                </a:solidFill>
              </a:rPr>
              <a:t>Ex </a:t>
            </a:r>
            <a:r>
              <a:rPr lang="en-US" sz="3600" b="1" dirty="0">
                <a:solidFill>
                  <a:schemeClr val="accent1"/>
                </a:solidFill>
              </a:rPr>
              <a:t>5</a:t>
            </a:r>
            <a:r>
              <a:rPr lang="en-US" sz="3600" b="1" dirty="0" smtClean="0">
                <a:solidFill>
                  <a:schemeClr val="accent1"/>
                </a:solidFill>
              </a:rPr>
              <a:t>: Solve </a:t>
            </a:r>
            <a:r>
              <a:rPr lang="en-US" sz="3600" b="1" dirty="0">
                <a:solidFill>
                  <a:schemeClr val="accent1"/>
                </a:solidFill>
              </a:rPr>
              <a:t>this system of </a:t>
            </a:r>
            <a:r>
              <a:rPr lang="en-US" sz="3600" b="1" dirty="0" smtClean="0">
                <a:solidFill>
                  <a:schemeClr val="accent1"/>
                </a:solidFill>
              </a:rPr>
              <a:t>equations:</a:t>
            </a:r>
            <a:br>
              <a:rPr lang="en-US" sz="3600" b="1" dirty="0" smtClean="0">
                <a:solidFill>
                  <a:schemeClr val="accent1"/>
                </a:solidFill>
              </a:rPr>
            </a:br>
            <a:r>
              <a:rPr lang="en-US" sz="3600" b="1" dirty="0" smtClean="0">
                <a:solidFill>
                  <a:schemeClr val="accent1"/>
                </a:solidFill>
              </a:rPr>
              <a:t>2x – y = 1</a:t>
            </a:r>
            <a:br>
              <a:rPr lang="en-US" sz="3600" b="1" dirty="0" smtClean="0">
                <a:solidFill>
                  <a:schemeClr val="accent1"/>
                </a:solidFill>
              </a:rPr>
            </a:br>
            <a:r>
              <a:rPr lang="en-US" sz="3600" b="1" dirty="0" smtClean="0">
                <a:solidFill>
                  <a:schemeClr val="accent1"/>
                </a:solidFill>
              </a:rPr>
              <a:t>5 – 3x = 2y</a:t>
            </a:r>
            <a:endParaRPr lang="en-US" sz="3600" b="1" dirty="0">
              <a:solidFill>
                <a:schemeClr val="accent1"/>
              </a:solidFill>
            </a:endParaRPr>
          </a:p>
        </p:txBody>
      </p:sp>
    </p:spTree>
    <p:extLst>
      <p:ext uri="{BB962C8B-B14F-4D97-AF65-F5344CB8AC3E}">
        <p14:creationId xmlns:p14="http://schemas.microsoft.com/office/powerpoint/2010/main" val="13673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smtClean="0">
                <a:solidFill>
                  <a:schemeClr val="accent1"/>
                </a:solidFill>
              </a:rPr>
              <a:t>Ex </a:t>
            </a:r>
            <a:r>
              <a:rPr lang="en-US" sz="3600" b="1" dirty="0">
                <a:solidFill>
                  <a:schemeClr val="accent1"/>
                </a:solidFill>
              </a:rPr>
              <a:t>6</a:t>
            </a:r>
            <a:r>
              <a:rPr lang="en-US" sz="3600" b="1" dirty="0" smtClean="0">
                <a:solidFill>
                  <a:schemeClr val="accent1"/>
                </a:solidFill>
              </a:rPr>
              <a:t>: Solve </a:t>
            </a:r>
            <a:r>
              <a:rPr lang="en-US" sz="3600" b="1" dirty="0">
                <a:solidFill>
                  <a:schemeClr val="accent1"/>
                </a:solidFill>
              </a:rPr>
              <a:t>this system of </a:t>
            </a:r>
            <a:r>
              <a:rPr lang="en-US" sz="3600" b="1" dirty="0" smtClean="0">
                <a:solidFill>
                  <a:schemeClr val="accent1"/>
                </a:solidFill>
              </a:rPr>
              <a:t>equations:</a:t>
            </a:r>
            <a:br>
              <a:rPr lang="en-US" sz="3600" b="1" dirty="0" smtClean="0">
                <a:solidFill>
                  <a:schemeClr val="accent1"/>
                </a:solidFill>
              </a:rPr>
            </a:br>
            <a:r>
              <a:rPr lang="en-US" sz="3600" b="1" dirty="0" smtClean="0">
                <a:solidFill>
                  <a:schemeClr val="accent1"/>
                </a:solidFill>
              </a:rPr>
              <a:t>3x – 2y = 7</a:t>
            </a:r>
            <a:br>
              <a:rPr lang="en-US" sz="3600" b="1" dirty="0" smtClean="0">
                <a:solidFill>
                  <a:schemeClr val="accent1"/>
                </a:solidFill>
              </a:rPr>
            </a:br>
            <a:r>
              <a:rPr lang="en-US" sz="3600" b="1" dirty="0" smtClean="0">
                <a:solidFill>
                  <a:schemeClr val="accent1"/>
                </a:solidFill>
              </a:rPr>
              <a:t>2x – 3y = 3</a:t>
            </a:r>
            <a:endParaRPr lang="en-US" sz="3600" b="1" dirty="0">
              <a:solidFill>
                <a:schemeClr val="accent1"/>
              </a:solidFill>
            </a:endParaRPr>
          </a:p>
        </p:txBody>
      </p:sp>
    </p:spTree>
    <p:extLst>
      <p:ext uri="{BB962C8B-B14F-4D97-AF65-F5344CB8AC3E}">
        <p14:creationId xmlns:p14="http://schemas.microsoft.com/office/powerpoint/2010/main" val="225808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Solving Equations and Inequalities Graphically</a:t>
            </a:r>
            <a:endParaRPr lang="en-US" b="1" dirty="0"/>
          </a:p>
        </p:txBody>
      </p:sp>
      <p:sp>
        <p:nvSpPr>
          <p:cNvPr id="3" name="Content Placeholder 2"/>
          <p:cNvSpPr>
            <a:spLocks noGrp="1"/>
          </p:cNvSpPr>
          <p:nvPr>
            <p:ph idx="1"/>
          </p:nvPr>
        </p:nvSpPr>
        <p:spPr>
          <a:xfrm>
            <a:off x="304800" y="1646237"/>
            <a:ext cx="8305800" cy="4525963"/>
          </a:xfrm>
        </p:spPr>
        <p:txBody>
          <a:bodyPr>
            <a:normAutofit lnSpcReduction="10000"/>
          </a:bodyPr>
          <a:lstStyle/>
          <a:p>
            <a:r>
              <a:rPr lang="en-US" dirty="0" smtClean="0"/>
              <a:t>Use table to help graph. Make sure your equation is in slope-intercept form.</a:t>
            </a:r>
          </a:p>
          <a:p>
            <a:endParaRPr lang="en-US" dirty="0" smtClean="0"/>
          </a:p>
          <a:p>
            <a:r>
              <a:rPr lang="en-US" dirty="0" smtClean="0"/>
              <a:t>When graphing inequalities, &lt; or &gt; is a dashed line, </a:t>
            </a:r>
            <a:r>
              <a:rPr lang="en-US" u="sng" dirty="0" smtClean="0"/>
              <a:t>&lt;</a:t>
            </a:r>
            <a:r>
              <a:rPr lang="en-US" dirty="0" smtClean="0"/>
              <a:t> or </a:t>
            </a:r>
            <a:r>
              <a:rPr lang="en-US" u="sng" dirty="0" smtClean="0"/>
              <a:t>&gt;</a:t>
            </a:r>
            <a:r>
              <a:rPr lang="en-US" dirty="0" smtClean="0"/>
              <a:t> is a solid line. </a:t>
            </a:r>
          </a:p>
          <a:p>
            <a:endParaRPr lang="en-US" dirty="0" smtClean="0"/>
          </a:p>
          <a:p>
            <a:r>
              <a:rPr lang="en-US" dirty="0" smtClean="0"/>
              <a:t>Don’t forget to choose a test point when graphing an inequality to determine shading.</a:t>
            </a:r>
            <a:endParaRPr lang="en-US" dirty="0"/>
          </a:p>
        </p:txBody>
      </p:sp>
    </p:spTree>
    <p:extLst>
      <p:ext uri="{BB962C8B-B14F-4D97-AF65-F5344CB8AC3E}">
        <p14:creationId xmlns:p14="http://schemas.microsoft.com/office/powerpoint/2010/main" val="4096773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r>
              <a:rPr lang="en-US" sz="3600" b="1" dirty="0" smtClean="0">
                <a:solidFill>
                  <a:schemeClr val="accent1"/>
                </a:solidFill>
              </a:rPr>
              <a:t>Ex 7: Graph the inequality x + 2y &lt; 4.</a:t>
            </a:r>
            <a:endParaRPr lang="en-US" sz="3600" b="1" dirty="0">
              <a:solidFill>
                <a:schemeClr val="accent1"/>
              </a:solidFill>
            </a:endParaRPr>
          </a:p>
        </p:txBody>
      </p:sp>
    </p:spTree>
    <p:extLst>
      <p:ext uri="{BB962C8B-B14F-4D97-AF65-F5344CB8AC3E}">
        <p14:creationId xmlns:p14="http://schemas.microsoft.com/office/powerpoint/2010/main" val="4072530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600" b="1" dirty="0" smtClean="0"/>
              <a:t>Building a Function that Models a Relationship between two Quantities</a:t>
            </a:r>
            <a:endParaRPr lang="en-US" sz="3600" b="1" dirty="0"/>
          </a:p>
        </p:txBody>
      </p:sp>
      <p:sp>
        <p:nvSpPr>
          <p:cNvPr id="3" name="Content Placeholder 2"/>
          <p:cNvSpPr>
            <a:spLocks noGrp="1"/>
          </p:cNvSpPr>
          <p:nvPr>
            <p:ph idx="1"/>
          </p:nvPr>
        </p:nvSpPr>
        <p:spPr>
          <a:xfrm>
            <a:off x="304800" y="1676400"/>
            <a:ext cx="8305800" cy="4876800"/>
          </a:xfrm>
        </p:spPr>
        <p:txBody>
          <a:bodyPr>
            <a:normAutofit fontScale="77500" lnSpcReduction="20000"/>
          </a:bodyPr>
          <a:lstStyle/>
          <a:p>
            <a:r>
              <a:rPr lang="en-US" dirty="0" smtClean="0"/>
              <a:t>A linear model for a function is f(x) = mx + b, where m and b are any real numbers and x is the independent variable. </a:t>
            </a:r>
          </a:p>
          <a:p>
            <a:endParaRPr lang="en-US" dirty="0"/>
          </a:p>
          <a:p>
            <a:r>
              <a:rPr lang="en-US" dirty="0" smtClean="0"/>
              <a:t>Sometimes the data for a function is presented as a sequence. A </a:t>
            </a:r>
            <a:r>
              <a:rPr lang="en-US" b="1" dirty="0" smtClean="0"/>
              <a:t>sequence</a:t>
            </a:r>
            <a:r>
              <a:rPr lang="en-US" dirty="0" smtClean="0"/>
              <a:t> is an ordered list of numbers. Each number in the sequence is called a </a:t>
            </a:r>
            <a:r>
              <a:rPr lang="en-US" b="1" dirty="0" smtClean="0"/>
              <a:t>term</a:t>
            </a:r>
            <a:r>
              <a:rPr lang="en-US" dirty="0" smtClean="0"/>
              <a:t>. </a:t>
            </a:r>
          </a:p>
          <a:p>
            <a:endParaRPr lang="en-US" dirty="0" smtClean="0"/>
          </a:p>
          <a:p>
            <a:r>
              <a:rPr lang="en-US" dirty="0" smtClean="0"/>
              <a:t>The </a:t>
            </a:r>
            <a:r>
              <a:rPr lang="en-US" b="1" dirty="0" smtClean="0"/>
              <a:t>explicit</a:t>
            </a:r>
            <a:r>
              <a:rPr lang="en-US" dirty="0" smtClean="0"/>
              <a:t> formula for an arithmetic sequence is a</a:t>
            </a:r>
            <a:r>
              <a:rPr lang="en-US" baseline="-25000" dirty="0" smtClean="0"/>
              <a:t>n</a:t>
            </a:r>
            <a:r>
              <a:rPr lang="en-US" dirty="0" smtClean="0"/>
              <a:t> = a</a:t>
            </a:r>
            <a:r>
              <a:rPr lang="en-US" baseline="-25000" dirty="0" smtClean="0"/>
              <a:t>1</a:t>
            </a:r>
            <a:r>
              <a:rPr lang="en-US" dirty="0"/>
              <a:t> </a:t>
            </a:r>
            <a:r>
              <a:rPr lang="en-US" dirty="0" smtClean="0"/>
              <a:t>+ d(n – 1)</a:t>
            </a:r>
          </a:p>
          <a:p>
            <a:endParaRPr lang="en-US" dirty="0"/>
          </a:p>
          <a:p>
            <a:r>
              <a:rPr lang="en-US" dirty="0" smtClean="0"/>
              <a:t>The </a:t>
            </a:r>
            <a:r>
              <a:rPr lang="en-US" b="1" dirty="0" smtClean="0"/>
              <a:t>recursive</a:t>
            </a:r>
            <a:r>
              <a:rPr lang="en-US" dirty="0" smtClean="0"/>
              <a:t> formula for an arithmetic sequence </a:t>
            </a:r>
            <a:r>
              <a:rPr lang="en-US" dirty="0"/>
              <a:t>is </a:t>
            </a:r>
            <a:r>
              <a:rPr lang="en-US" dirty="0" smtClean="0"/>
              <a:t>a</a:t>
            </a:r>
            <a:r>
              <a:rPr lang="en-US" baseline="-25000" dirty="0" smtClean="0"/>
              <a:t>n</a:t>
            </a:r>
            <a:r>
              <a:rPr lang="en-US" dirty="0" smtClean="0"/>
              <a:t> </a:t>
            </a:r>
            <a:r>
              <a:rPr lang="en-US" dirty="0"/>
              <a:t>= a</a:t>
            </a:r>
            <a:r>
              <a:rPr lang="en-US" baseline="-25000" dirty="0"/>
              <a:t>n </a:t>
            </a:r>
            <a:r>
              <a:rPr lang="en-US" baseline="-25000" dirty="0" smtClean="0"/>
              <a:t>-1 </a:t>
            </a:r>
            <a:r>
              <a:rPr lang="en-US" dirty="0"/>
              <a:t>+ </a:t>
            </a:r>
            <a:r>
              <a:rPr lang="en-US" dirty="0" smtClean="0"/>
              <a:t>d , a</a:t>
            </a:r>
            <a:r>
              <a:rPr lang="en-US" baseline="-25000" dirty="0" smtClean="0"/>
              <a:t>1</a:t>
            </a:r>
            <a:r>
              <a:rPr lang="en-US" dirty="0" smtClean="0"/>
              <a:t>= ?</a:t>
            </a:r>
            <a:endParaRPr lang="en-US" dirty="0"/>
          </a:p>
        </p:txBody>
      </p:sp>
    </p:spTree>
    <p:extLst>
      <p:ext uri="{BB962C8B-B14F-4D97-AF65-F5344CB8AC3E}">
        <p14:creationId xmlns:p14="http://schemas.microsoft.com/office/powerpoint/2010/main" val="2000060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fontScale="90000"/>
          </a:bodyPr>
          <a:lstStyle/>
          <a:p>
            <a:pPr algn="l"/>
            <a:r>
              <a:rPr lang="en-US" b="1" dirty="0" smtClean="0">
                <a:solidFill>
                  <a:srgbClr val="0070C0"/>
                </a:solidFill>
              </a:rPr>
              <a:t>Ex 8: Rachel is eating cookies everyday after school for a week. She has eaten cookies in the following pattern: 3, 5, 7, 9, 11. </a:t>
            </a:r>
            <a:br>
              <a:rPr lang="en-US" b="1" dirty="0" smtClean="0">
                <a:solidFill>
                  <a:srgbClr val="0070C0"/>
                </a:solidFill>
              </a:rPr>
            </a:br>
            <a:r>
              <a:rPr lang="en-US" b="1" dirty="0">
                <a:solidFill>
                  <a:srgbClr val="0070C0"/>
                </a:solidFill>
              </a:rPr>
              <a:t/>
            </a:r>
            <a:br>
              <a:rPr lang="en-US" b="1" dirty="0">
                <a:solidFill>
                  <a:srgbClr val="0070C0"/>
                </a:solidFill>
              </a:rPr>
            </a:br>
            <a:r>
              <a:rPr lang="en-US" b="1" dirty="0" smtClean="0">
                <a:solidFill>
                  <a:srgbClr val="0070C0"/>
                </a:solidFill>
              </a:rPr>
              <a:t>Write a function for this scenario.</a:t>
            </a:r>
            <a:endParaRPr lang="en-US" b="1" dirty="0">
              <a:solidFill>
                <a:srgbClr val="0070C0"/>
              </a:solidFill>
            </a:endParaRPr>
          </a:p>
        </p:txBody>
      </p:sp>
    </p:spTree>
    <p:extLst>
      <p:ext uri="{BB962C8B-B14F-4D97-AF65-F5344CB8AC3E}">
        <p14:creationId xmlns:p14="http://schemas.microsoft.com/office/powerpoint/2010/main" val="1315577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b="1" dirty="0" smtClean="0"/>
              <a:t>Functions and Function Notation</a:t>
            </a:r>
            <a:endParaRPr lang="en-US" b="1" dirty="0"/>
          </a:p>
        </p:txBody>
      </p:sp>
      <p:sp>
        <p:nvSpPr>
          <p:cNvPr id="3" name="Content Placeholder 2"/>
          <p:cNvSpPr>
            <a:spLocks noGrp="1"/>
          </p:cNvSpPr>
          <p:nvPr>
            <p:ph idx="1"/>
          </p:nvPr>
        </p:nvSpPr>
        <p:spPr>
          <a:xfrm>
            <a:off x="76200" y="1219201"/>
            <a:ext cx="8915400" cy="5410200"/>
          </a:xfrm>
        </p:spPr>
        <p:txBody>
          <a:bodyPr>
            <a:normAutofit lnSpcReduction="10000"/>
          </a:bodyPr>
          <a:lstStyle/>
          <a:p>
            <a:r>
              <a:rPr lang="en-US" sz="2800" dirty="0" smtClean="0"/>
              <a:t>A </a:t>
            </a:r>
            <a:r>
              <a:rPr lang="en-US" sz="2800" b="1" dirty="0" smtClean="0"/>
              <a:t>relation</a:t>
            </a:r>
            <a:r>
              <a:rPr lang="en-US" sz="2800" dirty="0" smtClean="0"/>
              <a:t> is any set of input and output. </a:t>
            </a:r>
          </a:p>
          <a:p>
            <a:endParaRPr lang="en-US" sz="2800" dirty="0" smtClean="0"/>
          </a:p>
          <a:p>
            <a:r>
              <a:rPr lang="en-US" sz="2800" dirty="0" smtClean="0"/>
              <a:t>A </a:t>
            </a:r>
            <a:r>
              <a:rPr lang="en-US" sz="2800" b="1" dirty="0" smtClean="0"/>
              <a:t>function</a:t>
            </a:r>
            <a:r>
              <a:rPr lang="en-US" sz="2800" dirty="0" smtClean="0"/>
              <a:t> is a relation where every input is paired with one output.</a:t>
            </a:r>
          </a:p>
          <a:p>
            <a:pPr lvl="1"/>
            <a:r>
              <a:rPr lang="en-US" sz="2400" dirty="0" smtClean="0"/>
              <a:t>Don’t forget about the Vertical Line Test!</a:t>
            </a:r>
          </a:p>
          <a:p>
            <a:endParaRPr lang="en-US" sz="2800" dirty="0" smtClean="0"/>
          </a:p>
          <a:p>
            <a:r>
              <a:rPr lang="en-US" sz="2800" dirty="0" smtClean="0"/>
              <a:t>The </a:t>
            </a:r>
            <a:r>
              <a:rPr lang="en-US" sz="2800" b="1" dirty="0" smtClean="0"/>
              <a:t>domain</a:t>
            </a:r>
            <a:r>
              <a:rPr lang="en-US" sz="2800" dirty="0" smtClean="0"/>
              <a:t> is the set of input values. </a:t>
            </a:r>
          </a:p>
          <a:p>
            <a:endParaRPr lang="en-US" sz="2800" dirty="0"/>
          </a:p>
          <a:p>
            <a:r>
              <a:rPr lang="en-US" sz="2800" dirty="0" smtClean="0"/>
              <a:t>The </a:t>
            </a:r>
            <a:r>
              <a:rPr lang="en-US" sz="2800" b="1" dirty="0" smtClean="0"/>
              <a:t>range </a:t>
            </a:r>
            <a:r>
              <a:rPr lang="en-US" sz="2800" dirty="0" smtClean="0"/>
              <a:t>is the set of output values. </a:t>
            </a:r>
          </a:p>
          <a:p>
            <a:endParaRPr lang="en-US" sz="2800" b="1" dirty="0" smtClean="0"/>
          </a:p>
          <a:p>
            <a:r>
              <a:rPr lang="en-US" sz="2800" b="1" dirty="0" smtClean="0"/>
              <a:t>Function </a:t>
            </a:r>
            <a:r>
              <a:rPr lang="en-US" sz="2800" b="1" dirty="0"/>
              <a:t>n</a:t>
            </a:r>
            <a:r>
              <a:rPr lang="en-US" sz="2800" b="1" dirty="0" smtClean="0"/>
              <a:t>otation </a:t>
            </a:r>
            <a:r>
              <a:rPr lang="en-US" sz="2800" dirty="0" smtClean="0"/>
              <a:t>is f(x) and is another way of writing y. </a:t>
            </a:r>
            <a:endParaRPr lang="en-US" sz="2800" dirty="0"/>
          </a:p>
        </p:txBody>
      </p:sp>
    </p:spTree>
    <p:extLst>
      <p:ext uri="{BB962C8B-B14F-4D97-AF65-F5344CB8AC3E}">
        <p14:creationId xmlns:p14="http://schemas.microsoft.com/office/powerpoint/2010/main" val="3898890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5962"/>
          </a:xfrm>
        </p:spPr>
        <p:txBody>
          <a:bodyPr>
            <a:normAutofit fontScale="90000"/>
          </a:bodyPr>
          <a:lstStyle/>
          <a:p>
            <a:pPr algn="l"/>
            <a:r>
              <a:rPr lang="en-US" b="1" dirty="0" smtClean="0">
                <a:solidFill>
                  <a:srgbClr val="0070C0"/>
                </a:solidFill>
              </a:rPr>
              <a:t>Ex 9: Given f(x) = 2x – 1, find f(7).</a:t>
            </a:r>
            <a:br>
              <a:rPr lang="en-US" b="1" dirty="0" smtClean="0">
                <a:solidFill>
                  <a:srgbClr val="0070C0"/>
                </a:solidFill>
              </a:rPr>
            </a:br>
            <a:r>
              <a:rPr lang="en-US" b="1" dirty="0" smtClean="0">
                <a:solidFill>
                  <a:srgbClr val="0070C0"/>
                </a:solidFill>
              </a:rPr>
              <a:t/>
            </a:r>
            <a:br>
              <a:rPr lang="en-US" b="1" dirty="0" smtClean="0">
                <a:solidFill>
                  <a:srgbClr val="0070C0"/>
                </a:solidFill>
              </a:rPr>
            </a:br>
            <a:r>
              <a:rPr lang="en-US" b="1" dirty="0">
                <a:solidFill>
                  <a:srgbClr val="0070C0"/>
                </a:solidFill>
              </a:rPr>
              <a:t/>
            </a:r>
            <a:br>
              <a:rPr lang="en-US" b="1" dirty="0">
                <a:solidFill>
                  <a:srgbClr val="0070C0"/>
                </a:solidFill>
              </a:rPr>
            </a:br>
            <a:r>
              <a:rPr lang="en-US" b="1" dirty="0" smtClean="0">
                <a:solidFill>
                  <a:srgbClr val="0070C0"/>
                </a:solidFill>
              </a:rPr>
              <a:t/>
            </a:r>
            <a:br>
              <a:rPr lang="en-US" b="1" dirty="0" smtClean="0">
                <a:solidFill>
                  <a:srgbClr val="0070C0"/>
                </a:solidFill>
              </a:rPr>
            </a:br>
            <a:r>
              <a:rPr lang="en-US" b="1" dirty="0" smtClean="0">
                <a:solidFill>
                  <a:srgbClr val="0070C0"/>
                </a:solidFill>
              </a:rPr>
              <a:t>Ex 10: If g(6) = 3 – 5(6), what is g(x)?</a:t>
            </a:r>
            <a:endParaRPr lang="en-US" b="1" dirty="0">
              <a:solidFill>
                <a:srgbClr val="0070C0"/>
              </a:solidFill>
            </a:endParaRPr>
          </a:p>
        </p:txBody>
      </p:sp>
    </p:spTree>
    <p:extLst>
      <p:ext uri="{BB962C8B-B14F-4D97-AF65-F5344CB8AC3E}">
        <p14:creationId xmlns:p14="http://schemas.microsoft.com/office/powerpoint/2010/main" val="2629367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a:solidFill>
            <a:schemeClr val="bg1"/>
          </a:solidFill>
          <a:ln w="76200">
            <a:solidFill>
              <a:schemeClr val="tx1"/>
            </a:solidFill>
          </a:ln>
        </p:spPr>
        <p:txBody>
          <a:bodyPr>
            <a:normAutofit/>
          </a:bodyPr>
          <a:lstStyle/>
          <a:p>
            <a:r>
              <a:rPr lang="en-US" b="1" dirty="0" smtClean="0">
                <a:solidFill>
                  <a:schemeClr val="accent2"/>
                </a:solidFill>
              </a:rPr>
              <a:t>GSE Algebra I</a:t>
            </a:r>
            <a:endParaRPr lang="en-US" b="1" dirty="0">
              <a:solidFill>
                <a:schemeClr val="accent2"/>
              </a:solidFill>
            </a:endParaRPr>
          </a:p>
        </p:txBody>
      </p:sp>
      <p:sp>
        <p:nvSpPr>
          <p:cNvPr id="3" name="Subtitle 2"/>
          <p:cNvSpPr>
            <a:spLocks noGrp="1"/>
          </p:cNvSpPr>
          <p:nvPr>
            <p:ph type="subTitle" idx="1"/>
          </p:nvPr>
        </p:nvSpPr>
        <p:spPr>
          <a:xfrm>
            <a:off x="1371600" y="2514600"/>
            <a:ext cx="6400800" cy="2587625"/>
          </a:xfrm>
          <a:solidFill>
            <a:schemeClr val="bg1"/>
          </a:solidFill>
          <a:ln w="76200">
            <a:solidFill>
              <a:schemeClr val="tx1"/>
            </a:solidFill>
          </a:ln>
        </p:spPr>
        <p:txBody>
          <a:bodyPr anchor="ctr">
            <a:normAutofit/>
          </a:bodyPr>
          <a:lstStyle/>
          <a:p>
            <a:r>
              <a:rPr lang="en-US" sz="5400" b="1" dirty="0" smtClean="0">
                <a:solidFill>
                  <a:schemeClr val="accent2"/>
                </a:solidFill>
              </a:rPr>
              <a:t>Unit 2/3 Review</a:t>
            </a:r>
            <a:endParaRPr lang="en-US" sz="5400" b="1" dirty="0">
              <a:solidFill>
                <a:schemeClr val="accent2"/>
              </a:solidFill>
            </a:endParaRPr>
          </a:p>
        </p:txBody>
      </p:sp>
    </p:spTree>
    <p:extLst>
      <p:ext uri="{BB962C8B-B14F-4D97-AF65-F5344CB8AC3E}">
        <p14:creationId xmlns:p14="http://schemas.microsoft.com/office/powerpoint/2010/main" val="3082328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Interpret Functions in Context</a:t>
            </a:r>
            <a:endParaRPr lang="en-US" b="1" dirty="0"/>
          </a:p>
        </p:txBody>
      </p:sp>
      <p:sp>
        <p:nvSpPr>
          <p:cNvPr id="3" name="Content Placeholder 2"/>
          <p:cNvSpPr>
            <a:spLocks noGrp="1"/>
          </p:cNvSpPr>
          <p:nvPr>
            <p:ph idx="1"/>
          </p:nvPr>
        </p:nvSpPr>
        <p:spPr>
          <a:xfrm>
            <a:off x="304800" y="1570037"/>
            <a:ext cx="8305800" cy="4525963"/>
          </a:xfrm>
        </p:spPr>
        <p:txBody>
          <a:bodyPr>
            <a:normAutofit fontScale="92500"/>
          </a:bodyPr>
          <a:lstStyle/>
          <a:p>
            <a:r>
              <a:rPr lang="en-US" dirty="0" smtClean="0"/>
              <a:t>When examining a function, we look at the following features: </a:t>
            </a:r>
          </a:p>
          <a:p>
            <a:pPr lvl="1"/>
            <a:r>
              <a:rPr lang="en-US" dirty="0"/>
              <a:t>D</a:t>
            </a:r>
            <a:r>
              <a:rPr lang="en-US" dirty="0" smtClean="0"/>
              <a:t>omain</a:t>
            </a:r>
          </a:p>
          <a:p>
            <a:pPr lvl="1"/>
            <a:r>
              <a:rPr lang="en-US" dirty="0" smtClean="0"/>
              <a:t>Range</a:t>
            </a:r>
          </a:p>
          <a:p>
            <a:pPr lvl="1"/>
            <a:r>
              <a:rPr lang="en-US" dirty="0" smtClean="0"/>
              <a:t>x-intercept</a:t>
            </a:r>
          </a:p>
          <a:p>
            <a:pPr lvl="1"/>
            <a:r>
              <a:rPr lang="en-US" dirty="0" smtClean="0"/>
              <a:t>y-intercept</a:t>
            </a:r>
          </a:p>
          <a:p>
            <a:pPr lvl="1"/>
            <a:r>
              <a:rPr lang="en-US" dirty="0" smtClean="0"/>
              <a:t>interval of increasing, decreasing, constant</a:t>
            </a:r>
          </a:p>
          <a:p>
            <a:pPr lvl="1"/>
            <a:r>
              <a:rPr lang="en-US" dirty="0" smtClean="0"/>
              <a:t>Rate of Change</a:t>
            </a:r>
          </a:p>
          <a:p>
            <a:pPr lvl="1"/>
            <a:r>
              <a:rPr lang="en-US" dirty="0" smtClean="0"/>
              <a:t>End Behavior</a:t>
            </a:r>
          </a:p>
        </p:txBody>
      </p:sp>
    </p:spTree>
    <p:extLst>
      <p:ext uri="{BB962C8B-B14F-4D97-AF65-F5344CB8AC3E}">
        <p14:creationId xmlns:p14="http://schemas.microsoft.com/office/powerpoint/2010/main" val="2685328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297362"/>
          </a:xfrm>
        </p:spPr>
        <p:txBody>
          <a:bodyPr>
            <a:normAutofit/>
          </a:bodyPr>
          <a:lstStyle/>
          <a:p>
            <a:pPr algn="l"/>
            <a:r>
              <a:rPr lang="en-US" sz="3200" b="1" dirty="0" smtClean="0">
                <a:solidFill>
                  <a:srgbClr val="0070C0"/>
                </a:solidFill>
              </a:rPr>
              <a:t>Ex 11: It takes a company 6.5 hours to set up the machinery to make engines and it takes 5.25 hours to manufacture each engine. </a:t>
            </a:r>
            <a:br>
              <a:rPr lang="en-US" sz="3200" b="1" dirty="0" smtClean="0">
                <a:solidFill>
                  <a:srgbClr val="0070C0"/>
                </a:solidFill>
              </a:rPr>
            </a:br>
            <a:r>
              <a:rPr lang="en-US" sz="3200" b="1" dirty="0">
                <a:solidFill>
                  <a:srgbClr val="0070C0"/>
                </a:solidFill>
              </a:rPr>
              <a:t/>
            </a:r>
            <a:br>
              <a:rPr lang="en-US" sz="3200" b="1" dirty="0">
                <a:solidFill>
                  <a:srgbClr val="0070C0"/>
                </a:solidFill>
              </a:rPr>
            </a:br>
            <a:r>
              <a:rPr lang="en-US" sz="3200" b="1" dirty="0" smtClean="0">
                <a:solidFill>
                  <a:srgbClr val="0070C0"/>
                </a:solidFill>
              </a:rPr>
              <a:t>Write a model for the production of engines then determine domain, range, x and y-intercepts, and rate of change. </a:t>
            </a:r>
            <a:endParaRPr lang="en-US" sz="3200" b="1" dirty="0">
              <a:solidFill>
                <a:srgbClr val="0070C0"/>
              </a:solidFill>
            </a:endParaRPr>
          </a:p>
        </p:txBody>
      </p:sp>
    </p:spTree>
    <p:extLst>
      <p:ext uri="{BB962C8B-B14F-4D97-AF65-F5344CB8AC3E}">
        <p14:creationId xmlns:p14="http://schemas.microsoft.com/office/powerpoint/2010/main" val="1484245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Analyze Functions Using Different Representations</a:t>
            </a:r>
            <a:endParaRPr lang="en-US" b="1" dirty="0"/>
          </a:p>
        </p:txBody>
      </p:sp>
      <p:sp>
        <p:nvSpPr>
          <p:cNvPr id="3" name="Content Placeholder 2"/>
          <p:cNvSpPr>
            <a:spLocks noGrp="1"/>
          </p:cNvSpPr>
          <p:nvPr>
            <p:ph idx="1"/>
          </p:nvPr>
        </p:nvSpPr>
        <p:spPr>
          <a:xfrm>
            <a:off x="304800" y="1570037"/>
            <a:ext cx="8305800" cy="4525963"/>
          </a:xfrm>
        </p:spPr>
        <p:txBody>
          <a:bodyPr>
            <a:normAutofit/>
          </a:bodyPr>
          <a:lstStyle/>
          <a:p>
            <a:r>
              <a:rPr lang="en-US" dirty="0" smtClean="0"/>
              <a:t>Be able to identify key features of a function regardless if you have the graph, table, or equation. </a:t>
            </a:r>
          </a:p>
          <a:p>
            <a:endParaRPr lang="en-US" dirty="0" smtClean="0"/>
          </a:p>
          <a:p>
            <a:r>
              <a:rPr lang="en-US" dirty="0" smtClean="0"/>
              <a:t>If you are comparing functions, create graphs or tables so you can see how each graph is changing. </a:t>
            </a:r>
          </a:p>
        </p:txBody>
      </p:sp>
    </p:spTree>
    <p:extLst>
      <p:ext uri="{BB962C8B-B14F-4D97-AF65-F5344CB8AC3E}">
        <p14:creationId xmlns:p14="http://schemas.microsoft.com/office/powerpoint/2010/main" val="44499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685800" y="533400"/>
            <a:ext cx="7772400" cy="1470025"/>
          </a:xfrm>
          <a:solidFill>
            <a:schemeClr val="bg1"/>
          </a:solidFill>
          <a:ln w="76200">
            <a:solidFill>
              <a:schemeClr val="tx1"/>
            </a:solidFill>
          </a:ln>
        </p:spPr>
        <p:txBody>
          <a:bodyPr>
            <a:normAutofit fontScale="90000"/>
          </a:bodyPr>
          <a:lstStyle/>
          <a:p>
            <a:r>
              <a:rPr lang="en-US" b="1" dirty="0" smtClean="0"/>
              <a:t>Unit 2:  Reasoning with Linear Equations and Inequalities</a:t>
            </a:r>
            <a:endParaRPr lang="en-US" b="1" dirty="0"/>
          </a:p>
        </p:txBody>
      </p:sp>
      <p:sp>
        <p:nvSpPr>
          <p:cNvPr id="2" name="Subtitle 1"/>
          <p:cNvSpPr>
            <a:spLocks noGrp="1"/>
          </p:cNvSpPr>
          <p:nvPr>
            <p:ph type="subTitle" idx="1"/>
          </p:nvPr>
        </p:nvSpPr>
        <p:spPr>
          <a:xfrm>
            <a:off x="762000" y="2667000"/>
            <a:ext cx="7620000" cy="3810001"/>
          </a:xfrm>
          <a:solidFill>
            <a:schemeClr val="bg1"/>
          </a:solidFill>
          <a:ln w="76200">
            <a:solidFill>
              <a:schemeClr val="tx1"/>
            </a:solidFill>
          </a:ln>
        </p:spPr>
        <p:txBody>
          <a:bodyPr anchor="ctr">
            <a:normAutofit fontScale="62500" lnSpcReduction="20000"/>
          </a:bodyPr>
          <a:lstStyle/>
          <a:p>
            <a:r>
              <a:rPr lang="en-US" sz="4400" b="1" u="sng" dirty="0" smtClean="0">
                <a:solidFill>
                  <a:schemeClr val="accent2"/>
                </a:solidFill>
              </a:rPr>
              <a:t>Key Ideas</a:t>
            </a:r>
          </a:p>
          <a:p>
            <a:r>
              <a:rPr lang="en-US" b="1" dirty="0" smtClean="0">
                <a:solidFill>
                  <a:schemeClr val="accent2"/>
                </a:solidFill>
              </a:rPr>
              <a:t>Solving Equations and Inequalities in One Variable</a:t>
            </a:r>
          </a:p>
          <a:p>
            <a:r>
              <a:rPr lang="en-US" b="1" dirty="0" smtClean="0">
                <a:solidFill>
                  <a:schemeClr val="accent2"/>
                </a:solidFill>
              </a:rPr>
              <a:t>Solving a System of Two Linear Equations</a:t>
            </a:r>
          </a:p>
          <a:p>
            <a:r>
              <a:rPr lang="en-US" b="1" dirty="0" smtClean="0">
                <a:solidFill>
                  <a:schemeClr val="accent2"/>
                </a:solidFill>
              </a:rPr>
              <a:t>Represent and Solve Equations and Inequalities Graphically</a:t>
            </a:r>
          </a:p>
          <a:p>
            <a:r>
              <a:rPr lang="en-US" b="1" dirty="0" smtClean="0">
                <a:solidFill>
                  <a:schemeClr val="accent2"/>
                </a:solidFill>
              </a:rPr>
              <a:t>Build a Function that Models a Relationship between Two Quantities</a:t>
            </a:r>
          </a:p>
          <a:p>
            <a:r>
              <a:rPr lang="en-US" b="1" dirty="0" smtClean="0">
                <a:solidFill>
                  <a:schemeClr val="accent2"/>
                </a:solidFill>
              </a:rPr>
              <a:t>Understand the Concept of a Function and Use Function Notation</a:t>
            </a:r>
          </a:p>
          <a:p>
            <a:r>
              <a:rPr lang="en-US" b="1" dirty="0" smtClean="0">
                <a:solidFill>
                  <a:schemeClr val="accent2"/>
                </a:solidFill>
              </a:rPr>
              <a:t>Interpret Functions that arise in Applications in Terms of the Context</a:t>
            </a:r>
          </a:p>
          <a:p>
            <a:r>
              <a:rPr lang="en-US" b="1" dirty="0" smtClean="0">
                <a:solidFill>
                  <a:schemeClr val="accent2"/>
                </a:solidFill>
              </a:rPr>
              <a:t>Analyze Functions using Different Representations</a:t>
            </a:r>
          </a:p>
        </p:txBody>
      </p:sp>
    </p:spTree>
    <p:extLst>
      <p:ext uri="{BB962C8B-B14F-4D97-AF65-F5344CB8AC3E}">
        <p14:creationId xmlns:p14="http://schemas.microsoft.com/office/powerpoint/2010/main" val="1046604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Solving Equations</a:t>
            </a:r>
            <a:endParaRPr lang="en-US" b="1" dirty="0"/>
          </a:p>
        </p:txBody>
      </p:sp>
      <p:sp>
        <p:nvSpPr>
          <p:cNvPr id="3" name="Content Placeholder 2"/>
          <p:cNvSpPr>
            <a:spLocks noGrp="1"/>
          </p:cNvSpPr>
          <p:nvPr>
            <p:ph idx="1"/>
          </p:nvPr>
        </p:nvSpPr>
        <p:spPr>
          <a:xfrm>
            <a:off x="304800" y="1341437"/>
            <a:ext cx="8305800" cy="4525963"/>
          </a:xfrm>
        </p:spPr>
        <p:txBody>
          <a:bodyPr>
            <a:normAutofit/>
          </a:bodyPr>
          <a:lstStyle/>
          <a:p>
            <a:r>
              <a:rPr lang="en-US" dirty="0" smtClean="0"/>
              <a:t>Solving an equation or inequality means finding the quantities that make the equation or inequality true.</a:t>
            </a:r>
          </a:p>
          <a:p>
            <a:endParaRPr lang="en-US" dirty="0"/>
          </a:p>
          <a:p>
            <a:r>
              <a:rPr lang="en-US" dirty="0" smtClean="0"/>
              <a:t>Ex: Solve 2(3 – a) = 18 for a. </a:t>
            </a:r>
            <a:endParaRPr lang="en-US" dirty="0"/>
          </a:p>
        </p:txBody>
      </p:sp>
    </p:spTree>
    <p:extLst>
      <p:ext uri="{BB962C8B-B14F-4D97-AF65-F5344CB8AC3E}">
        <p14:creationId xmlns:p14="http://schemas.microsoft.com/office/powerpoint/2010/main" val="2249350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Solving Inequalities</a:t>
            </a:r>
            <a:endParaRPr lang="en-US" b="1" dirty="0"/>
          </a:p>
        </p:txBody>
      </p:sp>
      <p:sp>
        <p:nvSpPr>
          <p:cNvPr id="3" name="Content Placeholder 2"/>
          <p:cNvSpPr>
            <a:spLocks noGrp="1"/>
          </p:cNvSpPr>
          <p:nvPr>
            <p:ph idx="1"/>
          </p:nvPr>
        </p:nvSpPr>
        <p:spPr>
          <a:xfrm>
            <a:off x="304800" y="1341437"/>
            <a:ext cx="8305800" cy="4525963"/>
          </a:xfrm>
        </p:spPr>
        <p:txBody>
          <a:bodyPr>
            <a:normAutofit/>
          </a:bodyPr>
          <a:lstStyle/>
          <a:p>
            <a:r>
              <a:rPr lang="en-US" dirty="0" smtClean="0"/>
              <a:t>Write equivalent expressions until the desired variable is isolated on one side.</a:t>
            </a:r>
          </a:p>
          <a:p>
            <a:endParaRPr lang="en-US" dirty="0"/>
          </a:p>
          <a:p>
            <a:r>
              <a:rPr lang="en-US" dirty="0" smtClean="0"/>
              <a:t>If you multiply or divide by a </a:t>
            </a:r>
            <a:r>
              <a:rPr lang="en-US" b="1" dirty="0" smtClean="0"/>
              <a:t>negative </a:t>
            </a:r>
            <a:r>
              <a:rPr lang="en-US" dirty="0" smtClean="0"/>
              <a:t>number, make sure you </a:t>
            </a:r>
            <a:r>
              <a:rPr lang="en-US" b="1" dirty="0" smtClean="0"/>
              <a:t>reverse </a:t>
            </a:r>
            <a:r>
              <a:rPr lang="en-US" dirty="0" smtClean="0"/>
              <a:t>the inequality symbol.</a:t>
            </a:r>
          </a:p>
          <a:p>
            <a:endParaRPr lang="en-US" dirty="0" smtClean="0"/>
          </a:p>
          <a:p>
            <a:r>
              <a:rPr lang="en-US" dirty="0" smtClean="0"/>
              <a:t>Ex: Solve 2(5 – x) &gt; 8 for x. </a:t>
            </a:r>
            <a:endParaRPr lang="en-US" dirty="0"/>
          </a:p>
        </p:txBody>
      </p:sp>
    </p:spTree>
    <p:extLst>
      <p:ext uri="{BB962C8B-B14F-4D97-AF65-F5344CB8AC3E}">
        <p14:creationId xmlns:p14="http://schemas.microsoft.com/office/powerpoint/2010/main" val="3630068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Properties of Equality</a:t>
            </a:r>
            <a:endParaRPr lang="en-US" b="1" dirty="0"/>
          </a:p>
        </p:txBody>
      </p:sp>
      <p:sp>
        <p:nvSpPr>
          <p:cNvPr id="3" name="Content Placeholder 2"/>
          <p:cNvSpPr>
            <a:spLocks noGrp="1"/>
          </p:cNvSpPr>
          <p:nvPr>
            <p:ph idx="1"/>
          </p:nvPr>
        </p:nvSpPr>
        <p:spPr>
          <a:xfrm>
            <a:off x="304800" y="1570037"/>
            <a:ext cx="8305800" cy="4525963"/>
          </a:xfrm>
        </p:spPr>
        <p:txBody>
          <a:bodyPr>
            <a:normAutofit fontScale="92500" lnSpcReduction="20000"/>
          </a:bodyPr>
          <a:lstStyle/>
          <a:p>
            <a:r>
              <a:rPr lang="en-US" dirty="0" smtClean="0"/>
              <a:t>Addition Property</a:t>
            </a:r>
          </a:p>
          <a:p>
            <a:r>
              <a:rPr lang="en-US" dirty="0" smtClean="0"/>
              <a:t>Multiplication Property</a:t>
            </a:r>
          </a:p>
          <a:p>
            <a:r>
              <a:rPr lang="en-US" dirty="0" smtClean="0"/>
              <a:t>Multiplication Inverse Property</a:t>
            </a:r>
          </a:p>
          <a:p>
            <a:r>
              <a:rPr lang="en-US" dirty="0" smtClean="0"/>
              <a:t>Additive Inverse Property</a:t>
            </a:r>
          </a:p>
          <a:p>
            <a:endParaRPr lang="en-US" dirty="0"/>
          </a:p>
          <a:p>
            <a:r>
              <a:rPr lang="en-US" dirty="0" smtClean="0"/>
              <a:t>Tip: Sometimes eliminating denominators by multiplying all terms by a common denominator or common multiple makes it easier to solve an equation or inequality. </a:t>
            </a:r>
            <a:endParaRPr lang="en-US" dirty="0"/>
          </a:p>
        </p:txBody>
      </p:sp>
    </p:spTree>
    <p:extLst>
      <p:ext uri="{BB962C8B-B14F-4D97-AF65-F5344CB8AC3E}">
        <p14:creationId xmlns:p14="http://schemas.microsoft.com/office/powerpoint/2010/main" val="1810716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4602162"/>
          </a:xfrm>
        </p:spPr>
        <p:txBody>
          <a:bodyPr>
            <a:noAutofit/>
          </a:bodyPr>
          <a:lstStyle/>
          <a:p>
            <a:pPr algn="l"/>
            <a:r>
              <a:rPr lang="en-US" sz="3600" b="1" dirty="0" smtClean="0">
                <a:solidFill>
                  <a:srgbClr val="0070C0"/>
                </a:solidFill>
              </a:rPr>
              <a:t>Ex 1: Karla wants to save up for a prom dress. She figures she can save $9 each week from the money she earns babysitting. If she plans to spend less than $150 for the dress, how many weeks will it take her to save enough money to buy any dress in her price range?</a:t>
            </a:r>
            <a:endParaRPr lang="en-US" b="1" dirty="0">
              <a:solidFill>
                <a:srgbClr val="0070C0"/>
              </a:solidFill>
            </a:endParaRPr>
          </a:p>
        </p:txBody>
      </p:sp>
    </p:spTree>
    <p:extLst>
      <p:ext uri="{BB962C8B-B14F-4D97-AF65-F5344CB8AC3E}">
        <p14:creationId xmlns:p14="http://schemas.microsoft.com/office/powerpoint/2010/main" val="910090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4906962"/>
          </a:xfrm>
        </p:spPr>
        <p:txBody>
          <a:bodyPr>
            <a:noAutofit/>
          </a:bodyPr>
          <a:lstStyle/>
          <a:p>
            <a:pPr algn="l"/>
            <a:r>
              <a:rPr lang="en-US" sz="3200" b="1" dirty="0" smtClean="0">
                <a:solidFill>
                  <a:srgbClr val="0070C0"/>
                </a:solidFill>
              </a:rPr>
              <a:t>Ex 2: Two cars start at the same point and travel in opposite directions. The first car travels 15 miles per hour faster than the second car. In  hours, the cars are 300 miles apart. Use the formula below to determine the rate of the second car.</a:t>
            </a:r>
            <a:br>
              <a:rPr lang="en-US" sz="3200" b="1" dirty="0" smtClean="0">
                <a:solidFill>
                  <a:srgbClr val="0070C0"/>
                </a:solidFill>
              </a:rPr>
            </a:br>
            <a:r>
              <a:rPr lang="en-US" sz="3200" b="1" dirty="0" smtClean="0">
                <a:solidFill>
                  <a:srgbClr val="0070C0"/>
                </a:solidFill>
              </a:rPr>
              <a:t/>
            </a:r>
            <a:br>
              <a:rPr lang="en-US" sz="3200" b="1" dirty="0" smtClean="0">
                <a:solidFill>
                  <a:srgbClr val="0070C0"/>
                </a:solidFill>
              </a:rPr>
            </a:br>
            <a:r>
              <a:rPr lang="en-US" sz="3200" b="1" dirty="0" smtClean="0">
                <a:solidFill>
                  <a:srgbClr val="0070C0"/>
                </a:solidFill>
              </a:rPr>
              <a:t>			4(r + 15) + 4r = 300</a:t>
            </a:r>
            <a:br>
              <a:rPr lang="en-US" sz="3200" b="1" dirty="0" smtClean="0">
                <a:solidFill>
                  <a:srgbClr val="0070C0"/>
                </a:solidFill>
              </a:rPr>
            </a:br>
            <a:r>
              <a:rPr lang="en-US" sz="3200" b="1" dirty="0" smtClean="0">
                <a:solidFill>
                  <a:srgbClr val="0070C0"/>
                </a:solidFill>
              </a:rPr>
              <a:t/>
            </a:r>
            <a:br>
              <a:rPr lang="en-US" sz="3200" b="1" dirty="0" smtClean="0">
                <a:solidFill>
                  <a:srgbClr val="0070C0"/>
                </a:solidFill>
              </a:rPr>
            </a:br>
            <a:r>
              <a:rPr lang="en-US" sz="3200" b="1" dirty="0" smtClean="0">
                <a:solidFill>
                  <a:srgbClr val="0070C0"/>
                </a:solidFill>
              </a:rPr>
              <a:t>What is the rate, r, of the second car?</a:t>
            </a:r>
            <a:endParaRPr lang="en-US" sz="4000" b="1" dirty="0">
              <a:solidFill>
                <a:srgbClr val="0070C0"/>
              </a:solidFill>
            </a:endParaRPr>
          </a:p>
        </p:txBody>
      </p:sp>
    </p:spTree>
    <p:extLst>
      <p:ext uri="{BB962C8B-B14F-4D97-AF65-F5344CB8AC3E}">
        <p14:creationId xmlns:p14="http://schemas.microsoft.com/office/powerpoint/2010/main" val="314441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067800" cy="1706562"/>
          </a:xfrm>
        </p:spPr>
        <p:txBody>
          <a:bodyPr>
            <a:noAutofit/>
          </a:bodyPr>
          <a:lstStyle/>
          <a:p>
            <a:pPr algn="l"/>
            <a:r>
              <a:rPr lang="en-US" sz="3600" b="1" dirty="0" smtClean="0">
                <a:solidFill>
                  <a:srgbClr val="0070C0"/>
                </a:solidFill>
              </a:rPr>
              <a:t>Ex 3: Solve the equation 14 = ax + 6 for x. Show and justify your steps.</a:t>
            </a:r>
            <a:endParaRPr lang="en-US" b="1" dirty="0">
              <a:solidFill>
                <a:srgbClr val="0070C0"/>
              </a:solidFill>
            </a:endParaRPr>
          </a:p>
        </p:txBody>
      </p:sp>
    </p:spTree>
    <p:extLst>
      <p:ext uri="{BB962C8B-B14F-4D97-AF65-F5344CB8AC3E}">
        <p14:creationId xmlns:p14="http://schemas.microsoft.com/office/powerpoint/2010/main" val="785033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6C81691DF5C4AB3737C0AAE29BFAF" ma:contentTypeVersion="9" ma:contentTypeDescription="Create a new document." ma:contentTypeScope="" ma:versionID="7d16920c6ddce35d87d9c105718036ce">
  <xsd:schema xmlns:xsd="http://www.w3.org/2001/XMLSchema" xmlns:xs="http://www.w3.org/2001/XMLSchema" xmlns:p="http://schemas.microsoft.com/office/2006/metadata/properties" xmlns:ns2="c49f9e5e-7762-4f3d-8ddf-a23f8862d4c3" xmlns:ns3="464889cd-278b-42e2-97bf-df38317c9b92" targetNamespace="http://schemas.microsoft.com/office/2006/metadata/properties" ma:root="true" ma:fieldsID="e633f367c40bc8f9b2e34b5b1252478b" ns2:_="" ns3:_="">
    <xsd:import namespace="c49f9e5e-7762-4f3d-8ddf-a23f8862d4c3"/>
    <xsd:import namespace="464889cd-278b-42e2-97bf-df38317c9b9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9f9e5e-7762-4f3d-8ddf-a23f8862d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4889cd-278b-42e2-97bf-df38317c9b9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6DCEB2-82BB-4727-B117-36720D98C2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9f9e5e-7762-4f3d-8ddf-a23f8862d4c3"/>
    <ds:schemaRef ds:uri="464889cd-278b-42e2-97bf-df38317c9b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96AD36-399A-40D5-9F51-8DD69E696226}">
  <ds:schemaRefs>
    <ds:schemaRef ds:uri="http://www.w3.org/XML/1998/namespace"/>
    <ds:schemaRef ds:uri="464889cd-278b-42e2-97bf-df38317c9b92"/>
    <ds:schemaRef ds:uri="http://schemas.microsoft.com/office/infopath/2007/PartnerControls"/>
    <ds:schemaRef ds:uri="c49f9e5e-7762-4f3d-8ddf-a23f8862d4c3"/>
    <ds:schemaRef ds:uri="http://purl.org/dc/dcmitype/"/>
    <ds:schemaRef ds:uri="http://schemas.microsoft.com/office/2006/documentManagement/types"/>
    <ds:schemaRef ds:uri="http://purl.org/dc/elements/1.1/"/>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112EC1E4-6579-41E6-A4E8-A497D70D43C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1322</TotalTime>
  <Words>892</Words>
  <Application>Microsoft Office PowerPoint</Application>
  <PresentationFormat>On-screen Show (4:3)</PresentationFormat>
  <Paragraphs>127</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Century Gothic</vt:lpstr>
      <vt:lpstr>iRespondGraphMaster</vt:lpstr>
      <vt:lpstr>Office Theme</vt:lpstr>
      <vt:lpstr>Schedule for Rest of Semester</vt:lpstr>
      <vt:lpstr>GSE Algebra I</vt:lpstr>
      <vt:lpstr>Unit 2:  Reasoning with Linear Equations and Inequalities</vt:lpstr>
      <vt:lpstr>Solving Equations</vt:lpstr>
      <vt:lpstr>Solving Inequalities</vt:lpstr>
      <vt:lpstr>Properties of Equality</vt:lpstr>
      <vt:lpstr>Ex 1: Karla wants to save up for a prom dress. She figures she can save $9 each week from the money she earns babysitting. If she plans to spend less than $150 for the dress, how many weeks will it take her to save enough money to buy any dress in her price range?</vt:lpstr>
      <vt:lpstr>Ex 2: Two cars start at the same point and travel in opposite directions. The first car travels 15 miles per hour faster than the second car. In  hours, the cars are 300 miles apart. Use the formula below to determine the rate of the second car.     4(r + 15) + 4r = 300  What is the rate, r, of the second car?</vt:lpstr>
      <vt:lpstr>Ex 3: Solve the equation 14 = ax + 6 for x. Show and justify your steps.</vt:lpstr>
      <vt:lpstr>Solving a System of Two Linear Equations</vt:lpstr>
      <vt:lpstr>Ex 4: Solve this system of equations: y = 2x – 4  x = y + 1</vt:lpstr>
      <vt:lpstr>Ex 5: Solve this system of equations: 2x – y = 1 5 – 3x = 2y</vt:lpstr>
      <vt:lpstr>Ex 6: Solve this system of equations: 3x – 2y = 7 2x – 3y = 3</vt:lpstr>
      <vt:lpstr>Solving Equations and Inequalities Graphically</vt:lpstr>
      <vt:lpstr>Ex 7: Graph the inequality x + 2y &lt; 4.</vt:lpstr>
      <vt:lpstr>Building a Function that Models a Relationship between two Quantities</vt:lpstr>
      <vt:lpstr>Ex 8: Rachel is eating cookies everyday after school for a week. She has eaten cookies in the following pattern: 3, 5, 7, 9, 11.   Write a function for this scenario.</vt:lpstr>
      <vt:lpstr>Functions and Function Notation</vt:lpstr>
      <vt:lpstr>Ex 9: Given f(x) = 2x – 1, find f(7).    Ex 10: If g(6) = 3 – 5(6), what is g(x)?</vt:lpstr>
      <vt:lpstr>Interpret Functions in Context</vt:lpstr>
      <vt:lpstr>Ex 11: It takes a company 6.5 hours to set up the machinery to make engines and it takes 5.25 hours to manufacture each engine.   Write a model for the production of engines then determine domain, range, x and y-intercepts, and rate of change. </vt:lpstr>
      <vt:lpstr>Analyze Functions Using Different Representations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 GPS Coordinate Algebra</dc:title>
  <dc:creator>Elizabeth Hayden</dc:creator>
  <cp:lastModifiedBy>Kelly Wiggins</cp:lastModifiedBy>
  <cp:revision>73</cp:revision>
  <dcterms:created xsi:type="dcterms:W3CDTF">2012-11-27T01:45:48Z</dcterms:created>
  <dcterms:modified xsi:type="dcterms:W3CDTF">2019-04-29T21:49:34Z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y fmtid="{D5CDD505-2E9C-101B-9397-08002B2CF9AE}" pid="6" name="ContentTypeId">
    <vt:lpwstr>0x01010071B6C81691DF5C4AB3737C0AAE29BFAF</vt:lpwstr>
  </property>
</Properties>
</file>