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67" r:id="rId5"/>
  </p:sldMasterIdLst>
  <p:sldIdLst>
    <p:sldId id="333" r:id="rId6"/>
    <p:sldId id="256" r:id="rId7"/>
    <p:sldId id="274" r:id="rId8"/>
    <p:sldId id="257" r:id="rId9"/>
    <p:sldId id="312" r:id="rId10"/>
    <p:sldId id="281" r:id="rId11"/>
    <p:sldId id="330" r:id="rId12"/>
    <p:sldId id="331" r:id="rId13"/>
    <p:sldId id="319" r:id="rId14"/>
    <p:sldId id="259" r:id="rId15"/>
    <p:sldId id="314" r:id="rId16"/>
    <p:sldId id="315" r:id="rId17"/>
    <p:sldId id="324" r:id="rId18"/>
    <p:sldId id="325" r:id="rId19"/>
    <p:sldId id="326" r:id="rId20"/>
    <p:sldId id="317" r:id="rId21"/>
    <p:sldId id="320" r:id="rId22"/>
    <p:sldId id="321" r:id="rId23"/>
    <p:sldId id="332" r:id="rId24"/>
    <p:sldId id="323" r:id="rId25"/>
    <p:sldId id="328" r:id="rId26"/>
    <p:sldId id="32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8" autoAdjust="0"/>
  </p:normalViewPr>
  <p:slideViewPr>
    <p:cSldViewPr>
      <p:cViewPr varScale="1">
        <p:scale>
          <a:sx n="57" d="100"/>
          <a:sy n="57" d="100"/>
        </p:scale>
        <p:origin x="5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0EC6-47BC-4B38-AF84-2A227E6B0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984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13"/>
            <a:ext cx="8229600" cy="776287"/>
          </a:xfrm>
        </p:spPr>
        <p:txBody>
          <a:bodyPr/>
          <a:lstStyle/>
          <a:p>
            <a:r>
              <a:rPr lang="en-US" b="1" dirty="0" smtClean="0"/>
              <a:t>Schedule for Rest of Semester</a:t>
            </a:r>
            <a:endParaRPr lang="en-US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914401"/>
          <a:ext cx="9144000" cy="5791199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39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4/29</a:t>
                      </a:r>
                    </a:p>
                    <a:p>
                      <a:endParaRPr lang="en-US" sz="1800" b="0" dirty="0" smtClean="0"/>
                    </a:p>
                    <a:p>
                      <a:r>
                        <a:rPr lang="en-US" sz="1800" b="0" dirty="0" smtClean="0"/>
                        <a:t>EOC Info </a:t>
                      </a:r>
                    </a:p>
                    <a:p>
                      <a:r>
                        <a:rPr lang="en-US" sz="1800" b="0" dirty="0" smtClean="0"/>
                        <a:t>Unit 1 Review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4/30</a:t>
                      </a:r>
                    </a:p>
                    <a:p>
                      <a:endParaRPr lang="en-US" sz="1800" b="0" dirty="0" smtClean="0"/>
                    </a:p>
                    <a:p>
                      <a:r>
                        <a:rPr lang="en-US" sz="1800" b="0" dirty="0" smtClean="0"/>
                        <a:t>Unit</a:t>
                      </a:r>
                      <a:r>
                        <a:rPr lang="en-US" sz="1800" b="0" baseline="0" dirty="0" smtClean="0"/>
                        <a:t> 2/3 Review</a:t>
                      </a:r>
                      <a:endParaRPr lang="en-US" sz="1800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5/1</a:t>
                      </a:r>
                    </a:p>
                    <a:p>
                      <a:endParaRPr lang="en-US" sz="1800" b="0" dirty="0" smtClean="0"/>
                    </a:p>
                    <a:p>
                      <a:r>
                        <a:rPr lang="en-US" sz="1800" b="0" dirty="0" smtClean="0"/>
                        <a:t>Unit</a:t>
                      </a:r>
                      <a:r>
                        <a:rPr lang="en-US" sz="1800" b="0" baseline="0" dirty="0" smtClean="0"/>
                        <a:t> 4/5 Review</a:t>
                      </a:r>
                      <a:endParaRPr lang="en-US" sz="1800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5/2</a:t>
                      </a:r>
                    </a:p>
                    <a:p>
                      <a:endParaRPr lang="en-US" sz="1800" b="0" dirty="0" smtClean="0"/>
                    </a:p>
                    <a:p>
                      <a:r>
                        <a:rPr lang="en-US" sz="1800" b="0" dirty="0" smtClean="0"/>
                        <a:t>Unit</a:t>
                      </a:r>
                      <a:r>
                        <a:rPr lang="en-US" sz="1800" b="0" baseline="0" dirty="0" smtClean="0"/>
                        <a:t> 6/7 Review</a:t>
                      </a:r>
                      <a:endParaRPr lang="en-US" sz="1800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5/3</a:t>
                      </a:r>
                    </a:p>
                    <a:p>
                      <a:endParaRPr lang="en-US" sz="1800" b="0" dirty="0" smtClean="0"/>
                    </a:p>
                    <a:p>
                      <a:r>
                        <a:rPr lang="en-US" sz="1800" b="0" dirty="0" smtClean="0"/>
                        <a:t>Unit 8</a:t>
                      </a:r>
                    </a:p>
                    <a:p>
                      <a:r>
                        <a:rPr lang="en-US" sz="1800" b="0" dirty="0" smtClean="0"/>
                        <a:t>Mixed </a:t>
                      </a:r>
                      <a:r>
                        <a:rPr lang="en-US" sz="1800" b="0" baseline="0" dirty="0" smtClean="0"/>
                        <a:t>Review</a:t>
                      </a:r>
                      <a:endParaRPr lang="en-US" sz="18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39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5/6</a:t>
                      </a:r>
                    </a:p>
                    <a:p>
                      <a:r>
                        <a:rPr lang="en-US" sz="2800" b="0" dirty="0" smtClean="0"/>
                        <a:t>EOC </a:t>
                      </a:r>
                    </a:p>
                    <a:p>
                      <a:r>
                        <a:rPr lang="en-US" sz="2800" b="0" dirty="0" smtClean="0"/>
                        <a:t>Day</a:t>
                      </a:r>
                      <a:r>
                        <a:rPr lang="en-US" sz="2800" b="0" baseline="0" dirty="0" smtClean="0"/>
                        <a:t> 1</a:t>
                      </a:r>
                      <a:endParaRPr lang="en-US" sz="2800" b="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5/7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EOC 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5/8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Start Unit 9 – Final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Test Info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5/9</a:t>
                      </a:r>
                    </a:p>
                    <a:p>
                      <a:endParaRPr lang="en-US" sz="1800" b="0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n-US" sz="1800" b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5/10</a:t>
                      </a:r>
                    </a:p>
                    <a:p>
                      <a:endParaRPr lang="en-U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83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5/13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5/14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5/15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/>
                        <a:t>5/16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/>
                        <a:t>5/17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760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/2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FINALS – Unit 9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Test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5/22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/4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FINALS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– Unit 9 Test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/>
                        <a:t>5/23</a:t>
                      </a:r>
                    </a:p>
                    <a:p>
                      <a:endParaRPr lang="en-US" sz="2000" b="0" i="1" dirty="0" smtClean="0"/>
                    </a:p>
                    <a:p>
                      <a:endParaRPr lang="en-US" sz="18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/>
                        <a:t>5/24</a:t>
                      </a:r>
                    </a:p>
                    <a:p>
                      <a:endParaRPr lang="en-US" sz="1800" b="0" i="0" dirty="0" smtClean="0"/>
                    </a:p>
                    <a:p>
                      <a:endParaRPr lang="en-US" sz="2000" b="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0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92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Ex 4: The product of two consecutive positive integers is 132.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	a. Write an equation to model the 	situation.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	</a:t>
            </a:r>
            <a:r>
              <a:rPr lang="en-US" sz="3200" b="1" dirty="0" smtClean="0">
                <a:solidFill>
                  <a:srgbClr val="0070C0"/>
                </a:solidFill>
              </a:rPr>
              <a:t>b. What are the two consecutive 	integers?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429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Ex 5: The formula for the volume of a cylinder is V = </a:t>
            </a:r>
            <a:r>
              <a:rPr lang="el-GR" sz="3600" b="1" dirty="0" smtClean="0">
                <a:solidFill>
                  <a:srgbClr val="0070C0"/>
                </a:solidFill>
              </a:rPr>
              <a:t>π</a:t>
            </a:r>
            <a:r>
              <a:rPr lang="en-US" sz="3600" b="1" dirty="0" smtClean="0">
                <a:solidFill>
                  <a:srgbClr val="0070C0"/>
                </a:solidFill>
              </a:rPr>
              <a:t>r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h.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	</a:t>
            </a:r>
            <a:r>
              <a:rPr lang="en-US" sz="3600" b="1" dirty="0" smtClean="0">
                <a:solidFill>
                  <a:srgbClr val="0070C0"/>
                </a:solidFill>
              </a:rPr>
              <a:t>a. Solve the formula for r.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	b</a:t>
            </a:r>
            <a:r>
              <a:rPr lang="en-US" sz="3600" b="1" dirty="0" smtClean="0">
                <a:solidFill>
                  <a:srgbClr val="0070C0"/>
                </a:solidFill>
              </a:rPr>
              <a:t>. If the volume of a cylinder is 200</a:t>
            </a:r>
            <a:r>
              <a:rPr lang="el-GR" sz="3600" b="1" dirty="0" smtClean="0">
                <a:solidFill>
                  <a:srgbClr val="0070C0"/>
                </a:solidFill>
              </a:rPr>
              <a:t>π</a:t>
            </a:r>
            <a:r>
              <a:rPr lang="en-US" sz="3600" b="1" dirty="0" smtClean="0">
                <a:solidFill>
                  <a:srgbClr val="0070C0"/>
                </a:solidFill>
              </a:rPr>
              <a:t> 	cubic inches and the height of the 	cylinder is 8 inches, what is the radius of 	the cylinder?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Solving Equations and Inequalities in One Variable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4 Methods: Factoring, Square Root, Complete the Square, Quadratic Formula</a:t>
            </a:r>
          </a:p>
          <a:p>
            <a:endParaRPr lang="en-US" dirty="0"/>
          </a:p>
          <a:p>
            <a:r>
              <a:rPr lang="en-US" dirty="0" smtClean="0"/>
              <a:t>Remember, every square root has a positive and a negative value ( </a:t>
            </a:r>
            <a:r>
              <a:rPr lang="en-US" u="sng" dirty="0" smtClean="0"/>
              <a:t>+</a:t>
            </a:r>
            <a:r>
              <a:rPr lang="en-US" dirty="0" smtClean="0"/>
              <a:t> ).</a:t>
            </a:r>
          </a:p>
          <a:p>
            <a:endParaRPr lang="en-US" dirty="0"/>
          </a:p>
          <a:p>
            <a:r>
              <a:rPr lang="en-US" dirty="0" smtClean="0"/>
              <a:t>Quadratic Formula: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257800"/>
            <a:ext cx="2928775" cy="106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5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1"/>
                </a:solidFill>
              </a:rPr>
              <a:t>Ex 6: Solve the equation 				x</a:t>
            </a:r>
            <a:r>
              <a:rPr lang="en-US" sz="4000" b="1" baseline="30000" dirty="0" smtClean="0">
                <a:solidFill>
                  <a:schemeClr val="accent1"/>
                </a:solidFill>
              </a:rPr>
              <a:t>2</a:t>
            </a:r>
            <a:r>
              <a:rPr lang="en-US" sz="4000" b="1" dirty="0" smtClean="0">
                <a:solidFill>
                  <a:schemeClr val="accent1"/>
                </a:solidFill>
              </a:rPr>
              <a:t> – 10x + 25 = 0 by factoring.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Ex 7: Solve the equation x</a:t>
            </a:r>
            <a:r>
              <a:rPr lang="en-US" sz="3600" b="1" baseline="30000" dirty="0" smtClean="0">
                <a:solidFill>
                  <a:schemeClr val="accent1"/>
                </a:solidFill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>
                <a:solidFill>
                  <a:schemeClr val="accent1"/>
                </a:solidFill>
              </a:rPr>
              <a:t>– </a:t>
            </a:r>
            <a:r>
              <a:rPr lang="en-US" sz="3600" b="1" dirty="0" smtClean="0">
                <a:solidFill>
                  <a:schemeClr val="accent1"/>
                </a:solidFill>
              </a:rPr>
              <a:t>100 </a:t>
            </a:r>
            <a:r>
              <a:rPr lang="en-US" sz="3600" b="1" dirty="0">
                <a:solidFill>
                  <a:schemeClr val="accent1"/>
                </a:solidFill>
              </a:rPr>
              <a:t>= </a:t>
            </a:r>
            <a:r>
              <a:rPr lang="en-US" sz="3600" b="1" dirty="0" smtClean="0">
                <a:solidFill>
                  <a:schemeClr val="accent1"/>
                </a:solidFill>
              </a:rPr>
              <a:t>0 by using square roots. 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Ex </a:t>
            </a:r>
            <a:r>
              <a:rPr lang="en-US" sz="3600" b="1" dirty="0">
                <a:solidFill>
                  <a:schemeClr val="accent1"/>
                </a:solidFill>
              </a:rPr>
              <a:t>8</a:t>
            </a:r>
            <a:r>
              <a:rPr lang="en-US" sz="3600" b="1" dirty="0" smtClean="0">
                <a:solidFill>
                  <a:schemeClr val="accent1"/>
                </a:solidFill>
              </a:rPr>
              <a:t>: Solve the equation 4x</a:t>
            </a:r>
            <a:r>
              <a:rPr lang="en-US" sz="3600" b="1" baseline="30000" dirty="0" smtClean="0">
                <a:solidFill>
                  <a:schemeClr val="accent1"/>
                </a:solidFill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>
                <a:solidFill>
                  <a:schemeClr val="accent1"/>
                </a:solidFill>
              </a:rPr>
              <a:t>– 7</a:t>
            </a:r>
            <a:r>
              <a:rPr lang="en-US" sz="3600" b="1" dirty="0" smtClean="0">
                <a:solidFill>
                  <a:schemeClr val="accent1"/>
                </a:solidFill>
              </a:rPr>
              <a:t>x </a:t>
            </a:r>
            <a:r>
              <a:rPr lang="en-US" sz="3600" b="1" dirty="0">
                <a:solidFill>
                  <a:schemeClr val="accent1"/>
                </a:solidFill>
              </a:rPr>
              <a:t>+ 3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>
                <a:solidFill>
                  <a:schemeClr val="accent1"/>
                </a:solidFill>
              </a:rPr>
              <a:t>= </a:t>
            </a:r>
            <a:r>
              <a:rPr lang="en-US" sz="3600" b="1" dirty="0" smtClean="0">
                <a:solidFill>
                  <a:schemeClr val="accent1"/>
                </a:solidFill>
              </a:rPr>
              <a:t>0 using the quadratic formula. 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8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en-US" sz="3200" b="1" dirty="0">
                <a:solidFill>
                  <a:srgbClr val="0070C0"/>
                </a:solidFill>
              </a:rPr>
              <a:t>Ex 9: Annie is framing a photo with a length of 6 inches and a width of 4 inches. The distance from the edge of the photo to the edge of the frame is x inches. The combined area of the photo and frame is 63 square inches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Write a quadratic function to find the distance from the edge of the photo to the edge of the frame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How wide are the photo and frame together?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006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Build New Functions from Existing Functions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1"/>
            <a:ext cx="89154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parent function</a:t>
            </a:r>
            <a:r>
              <a:rPr lang="en-US" sz="2800" dirty="0" smtClean="0"/>
              <a:t> is the basic function from which all other functions in a function family are modeled.</a:t>
            </a:r>
          </a:p>
          <a:p>
            <a:endParaRPr lang="en-US" sz="2800" dirty="0"/>
          </a:p>
          <a:p>
            <a:r>
              <a:rPr lang="en-US" sz="2800" dirty="0" smtClean="0"/>
              <a:t>For the quadratic function family, the parent function is f(x) 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Transformations: </a:t>
            </a:r>
            <a:r>
              <a:rPr lang="en-US" sz="2800" dirty="0"/>
              <a:t>f(x) = </a:t>
            </a:r>
            <a:r>
              <a:rPr lang="en-US" sz="2800" dirty="0" smtClean="0"/>
              <a:t>a(x - h)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k</a:t>
            </a:r>
          </a:p>
          <a:p>
            <a:endParaRPr lang="en-US" sz="2800" dirty="0"/>
          </a:p>
          <a:p>
            <a:r>
              <a:rPr lang="en-US" sz="2800" dirty="0" smtClean="0"/>
              <a:t>An </a:t>
            </a:r>
            <a:r>
              <a:rPr lang="en-US" sz="2800" b="1" dirty="0" smtClean="0"/>
              <a:t>even</a:t>
            </a:r>
            <a:r>
              <a:rPr lang="en-US" sz="2800" dirty="0" smtClean="0"/>
              <a:t> function is symmetric about the y-axis.</a:t>
            </a:r>
          </a:p>
          <a:p>
            <a:endParaRPr lang="en-US" sz="2800" dirty="0"/>
          </a:p>
          <a:p>
            <a:r>
              <a:rPr lang="en-US" sz="2800" dirty="0" smtClean="0"/>
              <a:t>An </a:t>
            </a:r>
            <a:r>
              <a:rPr lang="en-US" sz="2800" b="1" dirty="0" smtClean="0"/>
              <a:t>odd </a:t>
            </a:r>
            <a:r>
              <a:rPr lang="en-US" sz="2800" dirty="0" smtClean="0"/>
              <a:t>function is symmetric about the origin.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889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Ex 10: Compare the graphs of the following functions to f(x).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	a</a:t>
            </a:r>
            <a:r>
              <a:rPr lang="en-US" b="1" dirty="0" smtClean="0">
                <a:solidFill>
                  <a:srgbClr val="0070C0"/>
                </a:solidFill>
              </a:rPr>
              <a:t>. ½ f(x)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b. f(x) – 5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c. f(x – 2) + 1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Ex 11: Is f(x) = 2x</a:t>
            </a:r>
            <a:r>
              <a:rPr lang="en-US" b="1" baseline="30000" dirty="0" smtClean="0">
                <a:solidFill>
                  <a:srgbClr val="0070C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 + 6x even, odd, or neither? Explain how you know.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GSE Algebra 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5876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5400" b="1" dirty="0" smtClean="0">
                <a:solidFill>
                  <a:schemeClr val="accent2"/>
                </a:solidFill>
              </a:rPr>
              <a:t>Unit 4/5/6 Review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Interpret Functions in 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examining a function, we look at the following features: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omain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x-intercept/root/zero</a:t>
            </a:r>
          </a:p>
          <a:p>
            <a:pPr lvl="1"/>
            <a:r>
              <a:rPr lang="en-US" dirty="0" smtClean="0"/>
              <a:t>y-intercept</a:t>
            </a:r>
          </a:p>
          <a:p>
            <a:pPr lvl="1"/>
            <a:r>
              <a:rPr lang="en-US" dirty="0" smtClean="0"/>
              <a:t>interval of increasing, decreasing, constant</a:t>
            </a:r>
          </a:p>
          <a:p>
            <a:pPr lvl="1"/>
            <a:r>
              <a:rPr lang="en-US" dirty="0" smtClean="0"/>
              <a:t>Minimum or Maximum</a:t>
            </a:r>
          </a:p>
          <a:p>
            <a:pPr lvl="1"/>
            <a:r>
              <a:rPr lang="en-US" dirty="0" smtClean="0"/>
              <a:t>Average Rate of Change</a:t>
            </a:r>
          </a:p>
          <a:p>
            <a:pPr lvl="1"/>
            <a:r>
              <a:rPr lang="en-US" dirty="0" smtClean="0"/>
              <a:t>End Behavior</a:t>
            </a:r>
          </a:p>
        </p:txBody>
      </p:sp>
    </p:spTree>
    <p:extLst>
      <p:ext uri="{BB962C8B-B14F-4D97-AF65-F5344CB8AC3E}">
        <p14:creationId xmlns:p14="http://schemas.microsoft.com/office/powerpoint/2010/main" val="268532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126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Ex 12: A ball is thrown into the air from a height of 4 feet at time t = 0. The function that models this situation is h(t) = -16t</a:t>
            </a:r>
            <a:r>
              <a:rPr lang="en-US" sz="32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</a:rPr>
              <a:t> + 63t + 4, where t is measured in seconds and h is the height in feet.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a. What is the height of the ball after 2 seconds?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b. When will the ball reach a height of 50 feet?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c. What is the maximum height of the ball?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d. When will the ball hit the ground?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e. What domain makes sense for the function?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4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Analyze Functions Using Different Representations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identify key features of a function regardless if you have the graph, table, or equation. </a:t>
            </a:r>
          </a:p>
          <a:p>
            <a:endParaRPr lang="en-US" dirty="0" smtClean="0"/>
          </a:p>
          <a:p>
            <a:r>
              <a:rPr lang="en-US" dirty="0" smtClean="0"/>
              <a:t>If you are comparing functions, create graphs or tables so you can see how each graph is changing. </a:t>
            </a:r>
          </a:p>
        </p:txBody>
      </p:sp>
    </p:spTree>
    <p:extLst>
      <p:ext uri="{BB962C8B-B14F-4D97-AF65-F5344CB8AC3E}">
        <p14:creationId xmlns:p14="http://schemas.microsoft.com/office/powerpoint/2010/main" val="444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Unit 3:  Modeling and Analyzing Quadratic Functions</a:t>
            </a:r>
            <a:endParaRPr lang="en-US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3810001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anchor="ctr">
            <a:normAutofit fontScale="62500" lnSpcReduction="20000"/>
          </a:bodyPr>
          <a:lstStyle/>
          <a:p>
            <a:r>
              <a:rPr lang="en-US" sz="4400" b="1" u="sng" dirty="0" smtClean="0">
                <a:solidFill>
                  <a:schemeClr val="accent5"/>
                </a:solidFill>
              </a:rPr>
              <a:t>Key Ideas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Interpret the Structure of Expressions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Write Expressions in Equivalent Forms to Solve Problems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Create Equations that Describe Numbers or Relationships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Solve Equations and Inequalities in One Variable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Build a Function that Models a Relationship Between Two Quantities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Build New Functions from Existing Functions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Interpret Functions That Arise in Applications in Terms of the Context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Analyze Functions Using Different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046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Interpret the Structure of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parts of an expression are independent of each other, the expression can be interpreted in different ways.</a:t>
            </a:r>
          </a:p>
          <a:p>
            <a:endParaRPr lang="en-US" dirty="0"/>
          </a:p>
          <a:p>
            <a:r>
              <a:rPr lang="en-US" dirty="0" smtClean="0"/>
              <a:t>The structure of some expressions can be used to help rewrite them.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 x</a:t>
            </a:r>
            <a:r>
              <a:rPr lang="en-US" baseline="30000" dirty="0" smtClean="0"/>
              <a:t>2 </a:t>
            </a:r>
            <a:r>
              <a:rPr lang="en-US" dirty="0" smtClean="0"/>
              <a:t>+ 5x + 4 = (x + 1)(x + 4)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Write Expressions in Equivalent Forms to Solve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zeros</a:t>
            </a:r>
            <a:r>
              <a:rPr lang="en-US" dirty="0" smtClean="0"/>
              <a:t>, </a:t>
            </a:r>
            <a:r>
              <a:rPr lang="en-US" b="1" dirty="0" smtClean="0"/>
              <a:t>roots</a:t>
            </a:r>
            <a:r>
              <a:rPr lang="en-US" dirty="0" smtClean="0"/>
              <a:t>, or </a:t>
            </a:r>
            <a:r>
              <a:rPr lang="en-US" b="1" dirty="0" smtClean="0"/>
              <a:t>x-intercepts</a:t>
            </a:r>
            <a:r>
              <a:rPr lang="en-US" dirty="0" smtClean="0"/>
              <a:t> of a function are the values of the variable that make the function equal to zero.</a:t>
            </a:r>
          </a:p>
          <a:p>
            <a:endParaRPr lang="en-US" dirty="0"/>
          </a:p>
          <a:p>
            <a:r>
              <a:rPr lang="en-US" dirty="0" smtClean="0"/>
              <a:t>Every quadratic has a </a:t>
            </a:r>
            <a:r>
              <a:rPr lang="en-US" b="1" dirty="0" smtClean="0"/>
              <a:t>minimum</a:t>
            </a:r>
            <a:r>
              <a:rPr lang="en-US" dirty="0" smtClean="0"/>
              <a:t> or a </a:t>
            </a:r>
            <a:r>
              <a:rPr lang="en-US" b="1" dirty="0" smtClean="0"/>
              <a:t>maximum</a:t>
            </a:r>
            <a:r>
              <a:rPr lang="en-US" dirty="0" smtClean="0"/>
              <a:t> which is located at the </a:t>
            </a:r>
            <a:r>
              <a:rPr lang="en-US" b="1" dirty="0" smtClean="0"/>
              <a:t>vertex (h, k)</a:t>
            </a:r>
            <a:r>
              <a:rPr lang="en-US" dirty="0" smtClean="0"/>
              <a:t>. The vertex also identifies the </a:t>
            </a:r>
            <a:r>
              <a:rPr lang="en-US" b="1" dirty="0" smtClean="0"/>
              <a:t>axis of symmetry</a:t>
            </a:r>
            <a:r>
              <a:rPr lang="en-US" dirty="0" smtClean="0"/>
              <a:t> x = h.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/>
              <a:t>vertex form </a:t>
            </a:r>
            <a:r>
              <a:rPr lang="en-US" dirty="0" smtClean="0"/>
              <a:t>of a quadratic is </a:t>
            </a:r>
            <a:r>
              <a:rPr lang="en-US" b="1" dirty="0" smtClean="0"/>
              <a:t>f(x) = a(x – h)</a:t>
            </a:r>
            <a:r>
              <a:rPr lang="en-US" b="1" baseline="30000" dirty="0" smtClean="0"/>
              <a:t>2</a:t>
            </a:r>
            <a:r>
              <a:rPr lang="en-US" b="1" dirty="0" smtClean="0"/>
              <a:t> + k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/>
              <a:t>standard form </a:t>
            </a:r>
            <a:r>
              <a:rPr lang="en-US" dirty="0" smtClean="0"/>
              <a:t>of a quadratic is </a:t>
            </a:r>
            <a:r>
              <a:rPr lang="en-US" b="1" dirty="0"/>
              <a:t>f(x) = </a:t>
            </a:r>
            <a:r>
              <a:rPr lang="en-US" b="1" dirty="0" smtClean="0"/>
              <a:t>ax</a:t>
            </a:r>
            <a:r>
              <a:rPr lang="en-US" b="1" baseline="30000" dirty="0" smtClean="0"/>
              <a:t>2</a:t>
            </a:r>
            <a:r>
              <a:rPr lang="en-US" b="1" dirty="0" smtClean="0"/>
              <a:t> + </a:t>
            </a:r>
            <a:r>
              <a:rPr lang="en-US" b="1" dirty="0" err="1" smtClean="0"/>
              <a:t>bx</a:t>
            </a:r>
            <a:r>
              <a:rPr lang="en-US" b="1" dirty="0" smtClean="0"/>
              <a:t> + c</a:t>
            </a:r>
            <a:r>
              <a:rPr lang="en-US" dirty="0" smtClean="0"/>
              <a:t>, where the axis of symmetry is –b/2a.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6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782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Ex 1: Write f(x) = 2x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 + 12x + 1 in vertex form.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9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7733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Ex 2: The function h(t) = -t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 + 8t + 2 represents the height, in feet, of a stream of water being squirted out of a fountain after t seconds. What is the maximum height of the water?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2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782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Ex 3: What are the zeros of the function represented by the quadratic expression x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 + 6x – 27?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1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Create Equations that Describe Numbers or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Real-life problems?</a:t>
            </a:r>
          </a:p>
          <a:p>
            <a:pPr lvl="1"/>
            <a:r>
              <a:rPr lang="en-US" dirty="0" smtClean="0"/>
              <a:t>Finding the area</a:t>
            </a:r>
          </a:p>
          <a:p>
            <a:pPr lvl="1"/>
            <a:r>
              <a:rPr lang="en-US" dirty="0" smtClean="0"/>
              <a:t>Product of consecutive integers</a:t>
            </a:r>
          </a:p>
          <a:p>
            <a:pPr lvl="1"/>
            <a:r>
              <a:rPr lang="en-US" dirty="0" smtClean="0"/>
              <a:t>Finding the height of a projectile</a:t>
            </a:r>
          </a:p>
          <a:p>
            <a:r>
              <a:rPr lang="en-US" dirty="0" smtClean="0"/>
              <a:t>Use properties of equality to solve for a variable</a:t>
            </a:r>
          </a:p>
          <a:p>
            <a:r>
              <a:rPr lang="en-US" dirty="0" smtClean="0"/>
              <a:t>Graph using the vertex and zeros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9" ma:contentTypeDescription="Create a new document." ma:contentTypeScope="" ma:versionID="7d16920c6ddce35d87d9c105718036ce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e633f367c40bc8f9b2e34b5b1252478b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F1AB64-C1C5-4862-B647-46831886F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2F609A-1BEC-403F-B98B-15868F2AD1F9}">
  <ds:schemaRefs>
    <ds:schemaRef ds:uri="http://purl.org/dc/elements/1.1/"/>
    <ds:schemaRef ds:uri="464889cd-278b-42e2-97bf-df38317c9b92"/>
    <ds:schemaRef ds:uri="http://www.w3.org/XML/1998/namespace"/>
    <ds:schemaRef ds:uri="http://schemas.microsoft.com/office/2006/documentManagement/types"/>
    <ds:schemaRef ds:uri="c49f9e5e-7762-4f3d-8ddf-a23f8862d4c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6A81A5-1E85-4BDF-B24E-59EDD1B9D7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825</Words>
  <Application>Microsoft Office PowerPoint</Application>
  <PresentationFormat>On-screen Show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iRespondGraphMaster</vt:lpstr>
      <vt:lpstr>Office Theme</vt:lpstr>
      <vt:lpstr>Schedule for Rest of Semester</vt:lpstr>
      <vt:lpstr>GSE Algebra I</vt:lpstr>
      <vt:lpstr>Unit 3:  Modeling and Analyzing Quadratic Functions</vt:lpstr>
      <vt:lpstr>Interpret the Structure of Expressions</vt:lpstr>
      <vt:lpstr>Write Expressions in Equivalent Forms to Solve Problems</vt:lpstr>
      <vt:lpstr>Ex 1: Write f(x) = 2x2 + 12x + 1 in vertex form.</vt:lpstr>
      <vt:lpstr>Ex 2: The function h(t) = -t2 + 8t + 2 represents the height, in feet, of a stream of water being squirted out of a fountain after t seconds. What is the maximum height of the water?</vt:lpstr>
      <vt:lpstr>Ex 3: What are the zeros of the function represented by the quadratic expression x2 + 6x – 27?</vt:lpstr>
      <vt:lpstr>Create Equations that Describe Numbers or Relationships</vt:lpstr>
      <vt:lpstr>Ex 4: The product of two consecutive positive integers is 132.   a. Write an equation to model the  situation.   b. What are the two consecutive  integers?</vt:lpstr>
      <vt:lpstr>Ex 5: The formula for the volume of a cylinder is V = πr2h.   a. Solve the formula for r.   b. If the volume of a cylinder is 200π  cubic inches and the height of the  cylinder is 8 inches, what is the radius of  the cylinder?</vt:lpstr>
      <vt:lpstr>Solving Equations and Inequalities in One Variable</vt:lpstr>
      <vt:lpstr>Ex 6: Solve the equation     x2 – 10x + 25 = 0 by factoring.</vt:lpstr>
      <vt:lpstr>Ex 7: Solve the equation x2 – 100 = 0 by using square roots. </vt:lpstr>
      <vt:lpstr>Ex 8: Solve the equation 4x2 – 7x + 3 = 0 using the quadratic formula. </vt:lpstr>
      <vt:lpstr>Ex 9: Annie is framing a photo with a length of 6 inches and a width of 4 inches. The distance from the edge of the photo to the edge of the frame is x inches. The combined area of the photo and frame is 63 square inches.  Write a quadratic function to find the distance from the edge of the photo to the edge of the frame.  How wide are the photo and frame together? </vt:lpstr>
      <vt:lpstr>Build New Functions from Existing Functions</vt:lpstr>
      <vt:lpstr>Ex 10: Compare the graphs of the following functions to f(x).   a. ½ f(x)  b. f(x) – 5   c. f(x – 2) + 1 </vt:lpstr>
      <vt:lpstr>Ex 11: Is f(x) = 2x3 + 6x even, odd, or neither? Explain how you know. </vt:lpstr>
      <vt:lpstr>Interpret Functions in Context</vt:lpstr>
      <vt:lpstr>Ex 12: A ball is thrown into the air from a height of 4 feet at time t = 0. The function that models this situation is h(t) = -16t2 + 63t + 4, where t is measured in seconds and h is the height in feet.  a. What is the height of the ball after 2 seconds?  b. When will the ball reach a height of 50 feet?  c. What is the maximum height of the ball?  d. When will the ball hit the ground?  e. What domain makes sense for the function?</vt:lpstr>
      <vt:lpstr>Analyze Functions Using Different Representations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 GPS Coordinate Algebra</dc:title>
  <dc:creator>Elizabeth Hayden</dc:creator>
  <cp:lastModifiedBy>Kelly Wiggins</cp:lastModifiedBy>
  <cp:revision>81</cp:revision>
  <dcterms:created xsi:type="dcterms:W3CDTF">2012-11-27T01:45:48Z</dcterms:created>
  <dcterms:modified xsi:type="dcterms:W3CDTF">2019-04-29T21:50:06Z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0x01010071B6C81691DF5C4AB3737C0AAE29BFAF</vt:lpwstr>
  </property>
</Properties>
</file>